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18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Lst>
  <p:sldSz cx="9144000" cy="5143500" type="screen16x9"/>
  <p:notesSz cx="6858000" cy="9144000"/>
  <p:embeddedFontLst>
    <p:embeddedFont>
      <p:font typeface="Roboto" panose="02000000000000000000" pitchFamily="2" charset="0"/>
      <p:regular r:id="rId185"/>
      <p:bold r:id="rId186"/>
      <p:italic r:id="rId187"/>
      <p:boldItalic r:id="rId188"/>
    </p:embeddedFont>
    <p:embeddedFont>
      <p:font typeface="Roboto Mono" pitchFamily="2" charset="0"/>
      <p:regular r:id="rId189"/>
      <p:bold r:id="rId190"/>
      <p:italic r:id="rId191"/>
      <p:boldItalic r:id="rId1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43"/>
  </p:normalViewPr>
  <p:slideViewPr>
    <p:cSldViewPr snapToGrid="0" snapToObjects="1">
      <p:cViewPr varScale="1">
        <p:scale>
          <a:sx n="173" d="100"/>
          <a:sy n="173" d="100"/>
        </p:scale>
        <p:origin x="4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8.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189"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heme" Target="theme/theme1.xml"/><Relationship Id="rId190"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2.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3.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cfa019267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cfa01926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09fc81a0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09fc81a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linux kernel of distributed systems</a:t>
            </a:r>
            <a:endParaRPr/>
          </a:p>
          <a:p>
            <a:pPr marL="457200" lvl="0" indent="-298450" algn="l" rtl="0">
              <a:spcBef>
                <a:spcPts val="0"/>
              </a:spcBef>
              <a:spcAft>
                <a:spcPts val="0"/>
              </a:spcAft>
              <a:buSzPts val="1100"/>
              <a:buChar char="●"/>
            </a:pPr>
            <a:r>
              <a:rPr lang="en"/>
              <a:t>Sort of like a hypervisors, in that it abstracts away the underlying host resources and shares them in a normalized way.</a:t>
            </a:r>
            <a:endParaRPr/>
          </a:p>
          <a:p>
            <a:pPr marL="457200" lvl="0" indent="-298450" algn="l" rtl="0">
              <a:spcBef>
                <a:spcPts val="0"/>
              </a:spcBef>
              <a:spcAft>
                <a:spcPts val="0"/>
              </a:spcAft>
              <a:buSzPts val="1100"/>
              <a:buChar char="●"/>
            </a:pPr>
            <a:r>
              <a:rPr lang="en">
                <a:solidFill>
                  <a:schemeClr val="dk1"/>
                </a:solidFill>
              </a:rPr>
              <a:t>the underlying substrate or platform to build your applications and tools on top of</a:t>
            </a:r>
            <a:endParaRPr/>
          </a:p>
          <a:p>
            <a:pPr marL="457200" lvl="0" indent="-298450" algn="l" rtl="0">
              <a:spcBef>
                <a:spcPts val="0"/>
              </a:spcBef>
              <a:spcAft>
                <a:spcPts val="0"/>
              </a:spcAft>
              <a:buSzPts val="1100"/>
              <a:buChar char="●"/>
            </a:pPr>
            <a:r>
              <a:rPr lang="en"/>
              <a:t>Think of Kubernetes like a higher-level language for your application architecture.</a:t>
            </a:r>
            <a:endParaRPr/>
          </a:p>
          <a:p>
            <a:pPr marL="914400" lvl="1" indent="-298450" algn="l" rtl="0">
              <a:spcBef>
                <a:spcPts val="0"/>
              </a:spcBef>
              <a:spcAft>
                <a:spcPts val="0"/>
              </a:spcAft>
              <a:buSzPts val="1100"/>
              <a:buChar char="○"/>
            </a:pPr>
            <a:r>
              <a:rPr lang="en"/>
              <a:t>you describe what you need and it tries to resolve it</a:t>
            </a:r>
            <a:endParaRPr/>
          </a:p>
          <a:p>
            <a:pPr marL="914400" lvl="1" indent="-298450" algn="l" rtl="0">
              <a:spcBef>
                <a:spcPts val="0"/>
              </a:spcBef>
              <a:spcAft>
                <a:spcPts val="0"/>
              </a:spcAft>
              <a:buSzPts val="1100"/>
              <a:buChar char="○"/>
            </a:pPr>
            <a:r>
              <a:rPr lang="en">
                <a:solidFill>
                  <a:schemeClr val="dk1"/>
                </a:solidFill>
              </a:rPr>
              <a:t>with that in mind, it acts as an engine to resolve state using the abstracted resources to deploy and manage your application.</a:t>
            </a:r>
            <a:endParaRPr/>
          </a:p>
          <a:p>
            <a:pPr marL="457200" lvl="0" indent="-298450" algn="l" rtl="0">
              <a:spcBef>
                <a:spcPts val="0"/>
              </a:spcBef>
              <a:spcAft>
                <a:spcPts val="0"/>
              </a:spcAft>
              <a:buSzPts val="1100"/>
              <a:buChar char="●"/>
            </a:pPr>
            <a:r>
              <a:rPr lang="en"/>
              <a:t>It is declarative, and not imperative. You tell it or “declare” what you want, and it figures out the rest.</a:t>
            </a:r>
            <a:endParaRPr/>
          </a:p>
          <a:p>
            <a:pPr marL="914400" lvl="1" indent="-298450" algn="l" rtl="0">
              <a:spcBef>
                <a:spcPts val="0"/>
              </a:spcBef>
              <a:spcAft>
                <a:spcPts val="0"/>
              </a:spcAft>
              <a:buSzPts val="1100"/>
              <a:buChar char="○"/>
            </a:pPr>
            <a:r>
              <a:rPr lang="en"/>
              <a:t>imperative you tell something every step you want it to do</a:t>
            </a:r>
            <a:endParaRPr/>
          </a:p>
          <a:p>
            <a:pPr marL="914400" lvl="1" indent="-298450" algn="l" rtl="0">
              <a:spcBef>
                <a:spcPts val="0"/>
              </a:spcBef>
              <a:spcAft>
                <a:spcPts val="0"/>
              </a:spcAft>
              <a:buSzPts val="1100"/>
              <a:buChar char="○"/>
            </a:pPr>
            <a:r>
              <a:rPr lang="en"/>
              <a:t>declarative you tell it what you want it to be, and it figures it out</a:t>
            </a:r>
            <a:endParaRPr/>
          </a:p>
          <a:p>
            <a:pPr marL="914400" lvl="1" indent="-298450" algn="l" rtl="0">
              <a:spcBef>
                <a:spcPts val="0"/>
              </a:spcBef>
              <a:spcAft>
                <a:spcPts val="0"/>
              </a:spcAft>
              <a:buSzPts val="1100"/>
              <a:buChar char="○"/>
            </a:pPr>
            <a:r>
              <a:rPr lang="en"/>
              <a:t> e.g. ‘I want 5 instances of x’ and it just does it, if something dies, it brings it back to get to 5</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3200c2705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3200c270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It then scales up the new ReplicaSet based on our maxSurge value</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200c2705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3200c2705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It will then begin to kill off the prevision revision by scaling down the old replicaset and scaling up the new one</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200c27057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3200c2705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Continues this pattern based on maxSurge and maxUnavailable</a:t>
            </a:r>
            <a:endParaRPr/>
          </a:p>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3200c27057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3200c2705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Update is complete</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3200c27057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3200c2705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Until the previous revision is at 0</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ReplicaSet will remain around, but it will have 0 replicas. How many stay around are based off our revision history limit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30b0ca7763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30b0ca7763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Daemonsets schedule pods across all nodes matching certain criteria. </a:t>
            </a:r>
            <a:endParaRPr/>
          </a:p>
          <a:p>
            <a:pPr marL="0" lvl="0" indent="0" algn="l" rtl="0">
              <a:spcBef>
                <a:spcPts val="0"/>
              </a:spcBef>
              <a:spcAft>
                <a:spcPts val="0"/>
              </a:spcAft>
              <a:buNone/>
            </a:pPr>
            <a:endParaRPr/>
          </a:p>
          <a:p>
            <a:pPr marL="0" lvl="0" indent="0" algn="l" rtl="0">
              <a:spcBef>
                <a:spcPts val="0"/>
              </a:spcBef>
              <a:spcAft>
                <a:spcPts val="0"/>
              </a:spcAft>
              <a:buNone/>
            </a:pPr>
            <a:r>
              <a:rPr lang="en"/>
              <a:t>They work best for services like log shipping and health monitoring. </a:t>
            </a:r>
            <a:endParaRPr/>
          </a:p>
          <a:p>
            <a:pPr marL="0" lvl="0" indent="0" algn="l" rtl="0">
              <a:spcBef>
                <a:spcPts val="0"/>
              </a:spcBef>
              <a:spcAft>
                <a:spcPts val="0"/>
              </a:spcAft>
              <a:buNone/>
            </a:pPr>
            <a:endParaRPr/>
          </a:p>
          <a:p>
            <a:pPr marL="0" lvl="0" indent="0" algn="l" rtl="0">
              <a:spcBef>
                <a:spcPts val="0"/>
              </a:spcBef>
              <a:spcAft>
                <a:spcPts val="0"/>
              </a:spcAft>
              <a:buNone/>
            </a:pPr>
            <a:r>
              <a:rPr lang="en"/>
              <a:t>The criteria can be anything from the specific OS or Arch, or your own cluster-specific labels.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66dc616a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66dc616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Revisions are based around the controller-revision hash.</a:t>
            </a:r>
            <a:endParaRPr/>
          </a:p>
          <a:p>
            <a:pPr marL="0" lvl="0" indent="0" algn="l" rtl="0">
              <a:spcBef>
                <a:spcPts val="0"/>
              </a:spcBef>
              <a:spcAft>
                <a:spcPts val="0"/>
              </a:spcAft>
              <a:buNone/>
            </a:pPr>
            <a:endParaRPr/>
          </a:p>
          <a:p>
            <a:pPr marL="0" lvl="0" indent="0" algn="l" rtl="0">
              <a:spcBef>
                <a:spcPts val="0"/>
              </a:spcBef>
              <a:spcAft>
                <a:spcPts val="0"/>
              </a:spcAft>
              <a:buNone/>
            </a:pPr>
            <a:r>
              <a:rPr lang="en"/>
              <a:t>RollingUpdate in this case doesn’t surge. You can’t scale up nodes in the eyes of a DS. It uses max-unavailable instead.</a:t>
            </a:r>
            <a:endParaRPr/>
          </a:p>
          <a:p>
            <a:pPr marL="0" lvl="0" indent="0" algn="l" rtl="0">
              <a:spcBef>
                <a:spcPts val="0"/>
              </a:spcBef>
              <a:spcAft>
                <a:spcPts val="0"/>
              </a:spcAft>
              <a:buNone/>
            </a:pPr>
            <a:endParaRPr/>
          </a:p>
          <a:p>
            <a:pPr marL="0" lvl="0" indent="0" algn="l" rtl="0">
              <a:spcBef>
                <a:spcPts val="0"/>
              </a:spcBef>
              <a:spcAft>
                <a:spcPts val="0"/>
              </a:spcAft>
              <a:buNone/>
            </a:pPr>
            <a:r>
              <a:rPr lang="en"/>
              <a:t>There is also OnDelete, which requires human intervention to manually delete the instance.</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366dc616a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366dc616a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a couple examples of commonly-used labels for DSs.</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3423802bb7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3423802bb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437dd53308_2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437dd53308_2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37dd53308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37dd53308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lot of key components are batteries-included</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0b0ca7763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30b0ca7763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Tailored to apps that must persist or maintain state: namely databases</a:t>
            </a:r>
            <a:endParaRPr/>
          </a:p>
          <a:p>
            <a:pPr marL="457200" lvl="0" indent="-298450" algn="l" rtl="0">
              <a:spcBef>
                <a:spcPts val="0"/>
              </a:spcBef>
              <a:spcAft>
                <a:spcPts val="0"/>
              </a:spcAft>
              <a:buSzPts val="1100"/>
              <a:buChar char="●"/>
            </a:pPr>
            <a:r>
              <a:rPr lang="en"/>
              <a:t>Generally these systems care a bit more about their identity, their hostname their IP etc</a:t>
            </a:r>
            <a:endParaRPr/>
          </a:p>
          <a:p>
            <a:pPr marL="914400" lvl="1" indent="-298450" algn="l" rtl="0">
              <a:spcBef>
                <a:spcPts val="0"/>
              </a:spcBef>
              <a:spcAft>
                <a:spcPts val="0"/>
              </a:spcAft>
              <a:buSzPts val="1100"/>
              <a:buChar char="○"/>
            </a:pPr>
            <a:r>
              <a:rPr lang="en"/>
              <a:t>instead of that random string on the end of a pod name, they’ll get a predictable value</a:t>
            </a:r>
            <a:endParaRPr/>
          </a:p>
          <a:p>
            <a:pPr marL="457200" lvl="0" indent="-298450" algn="l" rtl="0">
              <a:spcBef>
                <a:spcPts val="0"/>
              </a:spcBef>
              <a:spcAft>
                <a:spcPts val="0"/>
              </a:spcAft>
              <a:buSzPts val="1100"/>
              <a:buChar char="●"/>
            </a:pPr>
            <a:r>
              <a:rPr lang="en"/>
              <a:t>Follows the convention of statefulset name - ordinal index</a:t>
            </a:r>
            <a:endParaRPr/>
          </a:p>
          <a:p>
            <a:pPr marL="914400" lvl="1" indent="-298450" algn="l" rtl="0">
              <a:spcBef>
                <a:spcPts val="0"/>
              </a:spcBef>
              <a:spcAft>
                <a:spcPts val="0"/>
              </a:spcAft>
              <a:buSzPts val="1100"/>
              <a:buChar char="○"/>
            </a:pPr>
            <a:r>
              <a:rPr lang="en"/>
              <a:t>ordinal index correlates to replica</a:t>
            </a:r>
            <a:endParaRPr/>
          </a:p>
          <a:p>
            <a:pPr marL="914400" lvl="1" indent="-298450" algn="l" rtl="0">
              <a:spcBef>
                <a:spcPts val="0"/>
              </a:spcBef>
              <a:spcAft>
                <a:spcPts val="0"/>
              </a:spcAft>
              <a:buSzPts val="1100"/>
              <a:buChar char="○"/>
            </a:pPr>
            <a:r>
              <a:rPr lang="en">
                <a:solidFill>
                  <a:schemeClr val="dk1"/>
                </a:solidFill>
              </a:rPr>
              <a:t>Ordinal starts at 0, just like a normal array e.g. mysql-0</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naming convention carries over to network identity and storage</a:t>
            </a:r>
            <a:endParaRPr>
              <a:solidFill>
                <a:schemeClr val="dk1"/>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3115ab8b5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3115ab8b5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Each pod is given a unique network identity and if desired matching storage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fundamentally different from how we’ve thought of pods and services so far</a:t>
            </a:r>
            <a:endParaRPr>
              <a:solidFill>
                <a:schemeClr val="dk1"/>
              </a:solidFill>
            </a:endParaRPr>
          </a:p>
          <a:p>
            <a:pPr marL="457200" lvl="0" indent="-298450" algn="l" rtl="0">
              <a:spcBef>
                <a:spcPts val="0"/>
              </a:spcBef>
              <a:spcAft>
                <a:spcPts val="0"/>
              </a:spcAft>
              <a:buClr>
                <a:schemeClr val="dk1"/>
              </a:buClr>
              <a:buSzPts val="1100"/>
              <a:buChar char="●"/>
            </a:pPr>
            <a:r>
              <a:rPr lang="en"/>
              <a:t>Lifecycle of these statefulsets follow a predictable pattern as well</a:t>
            </a:r>
            <a:endParaRPr/>
          </a:p>
          <a:p>
            <a:pPr marL="914400" lvl="1" indent="-298450" algn="l" rtl="0">
              <a:spcBef>
                <a:spcPts val="0"/>
              </a:spcBef>
              <a:spcAft>
                <a:spcPts val="0"/>
              </a:spcAft>
              <a:buSzPts val="1100"/>
              <a:buChar char="○"/>
            </a:pPr>
            <a:r>
              <a:rPr lang="en"/>
              <a:t>mysql-0 is always started first before mysql-1</a:t>
            </a:r>
            <a:endParaRPr/>
          </a:p>
          <a:p>
            <a:pPr marL="914400" lvl="1" indent="-298450" algn="l" rtl="0">
              <a:spcBef>
                <a:spcPts val="0"/>
              </a:spcBef>
              <a:spcAft>
                <a:spcPts val="0"/>
              </a:spcAft>
              <a:buSzPts val="1100"/>
              <a:buChar char="○"/>
            </a:pPr>
            <a:r>
              <a:rPr lang="en"/>
              <a:t> deleting and updating is also done in reverse order, mysql-1 is deleted before mysql-0</a:t>
            </a:r>
            <a:endParaRPr/>
          </a:p>
          <a:p>
            <a:pPr marL="914400" lvl="1" indent="-298450" algn="l" rtl="0">
              <a:spcBef>
                <a:spcPts val="0"/>
              </a:spcBef>
              <a:spcAft>
                <a:spcPts val="0"/>
              </a:spcAft>
              <a:buSzPts val="1100"/>
              <a:buChar char="○"/>
            </a:pPr>
            <a:r>
              <a:rPr lang="en"/>
              <a:t>pattern is useful when a ‘master’ or ‘leader’ is elected (usually 0) will be the first up and the last one updated</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366dc616ac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366dc616a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Had to span 2 ‘pages’ as its rather big</a:t>
            </a:r>
            <a:endParaRPr/>
          </a:p>
          <a:p>
            <a:pPr marL="457200" lvl="0" indent="-298450" algn="l" rtl="0">
              <a:spcBef>
                <a:spcPts val="0"/>
              </a:spcBef>
              <a:spcAft>
                <a:spcPts val="0"/>
              </a:spcAft>
              <a:buSzPts val="1100"/>
              <a:buChar char="●"/>
            </a:pPr>
            <a:r>
              <a:rPr lang="en"/>
              <a:t>Don’t worry, will go over this stuff in more detail</a:t>
            </a:r>
            <a:endParaRPr/>
          </a:p>
          <a:p>
            <a:pPr marL="457200" lvl="0" indent="-298450" algn="l" rtl="0">
              <a:spcBef>
                <a:spcPts val="0"/>
              </a:spcBef>
              <a:spcAft>
                <a:spcPts val="0"/>
              </a:spcAft>
              <a:buSzPts val="1100"/>
              <a:buChar char="●"/>
            </a:pPr>
            <a:r>
              <a:rPr lang="en"/>
              <a:t>If you want to look at this more closely, goto: workloads/manifests/sts-example.yaml</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366dc616ac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366dc616a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Just like Deployments and Daemonsets, it can keep track of revisions</a:t>
            </a:r>
            <a:endParaRPr/>
          </a:p>
          <a:p>
            <a:pPr marL="914400" lvl="1" indent="-298450" algn="l" rtl="0">
              <a:spcBef>
                <a:spcPts val="0"/>
              </a:spcBef>
              <a:spcAft>
                <a:spcPts val="0"/>
              </a:spcAft>
              <a:buSzPts val="1100"/>
              <a:buChar char="○"/>
            </a:pPr>
            <a:r>
              <a:rPr lang="en"/>
              <a:t>be careful rolling back as some applications will change file/structure schema and it may cause more problems</a:t>
            </a:r>
            <a:endParaRPr/>
          </a:p>
          <a:p>
            <a:pPr marL="457200" lvl="0" indent="-298450" algn="l" rtl="0">
              <a:spcBef>
                <a:spcPts val="0"/>
              </a:spcBef>
              <a:spcAft>
                <a:spcPts val="0"/>
              </a:spcAft>
              <a:buSzPts val="1100"/>
              <a:buChar char="●"/>
            </a:pPr>
            <a:r>
              <a:rPr lang="en"/>
              <a:t>serviceName is first unique aspect of statefulsets</a:t>
            </a:r>
            <a:endParaRPr/>
          </a:p>
          <a:p>
            <a:pPr marL="914400" lvl="1" indent="-298450" algn="l" rtl="0">
              <a:spcBef>
                <a:spcPts val="0"/>
              </a:spcBef>
              <a:spcAft>
                <a:spcPts val="0"/>
              </a:spcAft>
              <a:buSzPts val="1100"/>
              <a:buChar char="○"/>
            </a:pPr>
            <a:r>
              <a:rPr lang="en"/>
              <a:t>maps to the name of a service you create along with the StatefulSet that helps provide pod network identity</a:t>
            </a:r>
            <a:endParaRPr/>
          </a:p>
          <a:p>
            <a:pPr marL="914400" lvl="1" indent="-298450" algn="l" rtl="0">
              <a:spcBef>
                <a:spcPts val="0"/>
              </a:spcBef>
              <a:spcAft>
                <a:spcPts val="0"/>
              </a:spcAft>
              <a:buSzPts val="1100"/>
              <a:buChar char="○"/>
            </a:pPr>
            <a:r>
              <a:rPr lang="en"/>
              <a:t>Headless service, or a service without a ClusterIP. No NAT’ing, No load balancing.</a:t>
            </a:r>
            <a:endParaRPr/>
          </a:p>
          <a:p>
            <a:pPr marL="914400" lvl="1" indent="-298450" algn="l" rtl="0">
              <a:spcBef>
                <a:spcPts val="0"/>
              </a:spcBef>
              <a:spcAft>
                <a:spcPts val="0"/>
              </a:spcAft>
              <a:buSzPts val="1100"/>
              <a:buChar char="○"/>
            </a:pPr>
            <a:r>
              <a:rPr lang="en"/>
              <a:t>It will contain a list of the pod endpoints and provides a mechanism for unique DNS names</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34190ea63b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34190ea63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Follows pattern of &lt;StatefulSet Name&gt;-&lt;ordinal&gt;.&lt;service name&gt;.&lt;namespace&gt;.svc.cluster.local</a:t>
            </a:r>
            <a:endParaRPr/>
          </a:p>
          <a:p>
            <a:pPr marL="457200" lvl="0" indent="-298450" algn="l" rtl="0">
              <a:spcBef>
                <a:spcPts val="0"/>
              </a:spcBef>
              <a:spcAft>
                <a:spcPts val="0"/>
              </a:spcAft>
              <a:buSzPts val="1100"/>
              <a:buChar char="●"/>
            </a:pPr>
            <a:r>
              <a:rPr lang="en"/>
              <a:t>Note: clusterIP is set to None</a:t>
            </a:r>
            <a:endParaRPr/>
          </a:p>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34190ea63b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34190ea63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Can query the service name directly it will return multiple records containing all our pods</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aa73fac60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aa73fac60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or can query for pod directly</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366dc616ac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366dc616a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OnDelete behaves just as it did with DaemonSets. The instance won’t update till it is deleted.</a:t>
            </a:r>
            <a:endParaRPr/>
          </a:p>
          <a:p>
            <a:pPr marL="457200" lvl="0" indent="-298450" algn="l" rtl="0">
              <a:spcBef>
                <a:spcPts val="0"/>
              </a:spcBef>
              <a:spcAft>
                <a:spcPts val="0"/>
              </a:spcAft>
              <a:buSzPts val="1100"/>
              <a:buChar char="●"/>
            </a:pPr>
            <a:r>
              <a:rPr lang="en"/>
              <a:t>RollingUpdate functions a little bit differently with statefulsets</a:t>
            </a:r>
            <a:endParaRPr/>
          </a:p>
          <a:p>
            <a:pPr marL="914400" lvl="1" indent="-298450" algn="l" rtl="0">
              <a:spcBef>
                <a:spcPts val="0"/>
              </a:spcBef>
              <a:spcAft>
                <a:spcPts val="0"/>
              </a:spcAft>
              <a:buSzPts val="1100"/>
              <a:buChar char="○"/>
            </a:pPr>
            <a:r>
              <a:rPr lang="en"/>
              <a:t>updates are done in reverse order based on ordinal, and are done one-by-one</a:t>
            </a:r>
            <a:endParaRPr/>
          </a:p>
          <a:p>
            <a:pPr marL="1371600" lvl="2" indent="-298450" algn="l" rtl="0">
              <a:spcBef>
                <a:spcPts val="0"/>
              </a:spcBef>
              <a:spcAft>
                <a:spcPts val="0"/>
              </a:spcAft>
              <a:buSzPts val="1100"/>
              <a:buChar char="■"/>
            </a:pPr>
            <a:r>
              <a:rPr lang="en"/>
              <a:t>5 replicas, mysql-4, then mysql-3, then 2,1,0</a:t>
            </a:r>
            <a:endParaRPr/>
          </a:p>
          <a:p>
            <a:pPr marL="914400" lvl="1" indent="-298450" algn="l" rtl="0">
              <a:spcBef>
                <a:spcPts val="0"/>
              </a:spcBef>
              <a:spcAft>
                <a:spcPts val="0"/>
              </a:spcAft>
              <a:buSzPts val="1100"/>
              <a:buChar char="○"/>
            </a:pPr>
            <a:r>
              <a:rPr lang="en"/>
              <a:t>can be controlled by partition attribute which lets you manually gate how many instances update</a:t>
            </a:r>
            <a:endParaRPr/>
          </a:p>
          <a:p>
            <a:pPr marL="1371600" lvl="2" indent="-298450" algn="l" rtl="0">
              <a:spcBef>
                <a:spcPts val="0"/>
              </a:spcBef>
              <a:spcAft>
                <a:spcPts val="0"/>
              </a:spcAft>
              <a:buSzPts val="1100"/>
              <a:buChar char="■"/>
            </a:pPr>
            <a:r>
              <a:rPr lang="en"/>
              <a:t>instances with an ordinal greater than or equal to will be updated</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366dc616ac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366dc616a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Dynamically provisions storage and assigns it a corresponding ID matching the pod identity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34190ea63b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34190ea63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Uses format &lt;Volume Name&gt;-&lt;StatefulSet Name&gt;-&lt;ordinal&gt;</a:t>
            </a:r>
            <a:endParaRPr/>
          </a:p>
          <a:p>
            <a:pPr marL="457200" lvl="0" indent="-298450" algn="l" rtl="0">
              <a:spcBef>
                <a:spcPts val="0"/>
              </a:spcBef>
              <a:spcAft>
                <a:spcPts val="0"/>
              </a:spcAft>
              <a:buSzPts val="1100"/>
              <a:buChar char="●"/>
            </a:pPr>
            <a:r>
              <a:rPr lang="en"/>
              <a:t>These volumes will NOT automatically be deleted if you remove the statefulset, this is to ensure you don’t accidentally delete your own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37dd53308_7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37dd53308_7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instance will have a new IP and likely be on a different host, but Kubernetes gives the primitives for us to ‘not care’ about that.</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0b0ca7763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30b0ca7763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job workload is run through a job controller. The job controller, put simply, makes sure that things complete successfully. </a:t>
            </a:r>
            <a:endParaRPr/>
          </a:p>
          <a:p>
            <a:pPr marL="0" lvl="0" indent="0" algn="l" rtl="0">
              <a:spcBef>
                <a:spcPts val="0"/>
              </a:spcBef>
              <a:spcAft>
                <a:spcPts val="0"/>
              </a:spcAft>
              <a:buNone/>
            </a:pPr>
            <a:endParaRPr/>
          </a:p>
          <a:p>
            <a:pPr marL="0" lvl="0" indent="0" algn="l" rtl="0">
              <a:spcBef>
                <a:spcPts val="0"/>
              </a:spcBef>
              <a:spcAft>
                <a:spcPts val="0"/>
              </a:spcAft>
              <a:buNone/>
            </a:pPr>
            <a:r>
              <a:rPr lang="en"/>
              <a:t>The controller is dumb, and attempts to achieve its defined requirements via parallelism and completion fields.</a:t>
            </a:r>
            <a:endParaRPr/>
          </a:p>
          <a:p>
            <a:pPr marL="0" lvl="0" indent="0" algn="l" rtl="0">
              <a:spcBef>
                <a:spcPts val="0"/>
              </a:spcBef>
              <a:spcAft>
                <a:spcPts val="0"/>
              </a:spcAft>
              <a:buNone/>
            </a:pPr>
            <a:endParaRPr/>
          </a:p>
          <a:p>
            <a:pPr marL="0" lvl="0" indent="0" algn="l" rtl="0">
              <a:spcBef>
                <a:spcPts val="0"/>
              </a:spcBef>
              <a:spcAft>
                <a:spcPts val="0"/>
              </a:spcAft>
              <a:buNone/>
            </a:pPr>
            <a:r>
              <a:rPr lang="en"/>
              <a:t>Another key thing is that pods aren’t removed once a job completes. They do get cleaned up after a certain defined threshold.</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335fac3579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335fac357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31f497f36b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31f497f36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controller-uid is added as a label to the generated pods</a:t>
            </a:r>
            <a:endParaRPr/>
          </a:p>
          <a:p>
            <a:pPr marL="0" lvl="0" indent="0" algn="l" rtl="0">
              <a:spcBef>
                <a:spcPts val="0"/>
              </a:spcBef>
              <a:spcAft>
                <a:spcPts val="0"/>
              </a:spcAft>
              <a:buNone/>
            </a:pPr>
            <a:endParaRPr/>
          </a:p>
          <a:p>
            <a:pPr marL="0" lvl="0" indent="0" algn="l" rtl="0">
              <a:spcBef>
                <a:spcPts val="0"/>
              </a:spcBef>
              <a:spcAft>
                <a:spcPts val="0"/>
              </a:spcAft>
              <a:buNone/>
            </a:pPr>
            <a:r>
              <a:rPr lang="en"/>
              <a:t>Describe the behavior of backoffLimit, completions, and parallelism. </a:t>
            </a:r>
            <a:endParaRPr/>
          </a:p>
          <a:p>
            <a:pPr marL="0" lvl="0" indent="0" algn="l" rtl="0">
              <a:spcBef>
                <a:spcPts val="0"/>
              </a:spcBef>
              <a:spcAft>
                <a:spcPts val="0"/>
              </a:spcAft>
              <a:buNone/>
            </a:pPr>
            <a:endParaRPr/>
          </a:p>
          <a:p>
            <a:pPr marL="0" lvl="0" indent="0" algn="l" rtl="0">
              <a:spcBef>
                <a:spcPts val="0"/>
              </a:spcBef>
              <a:spcAft>
                <a:spcPts val="0"/>
              </a:spcAft>
              <a:buNone/>
            </a:pPr>
            <a:r>
              <a:rPr lang="en"/>
              <a:t>Note restartPolicy</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30b0ca7763_1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30b0ca7763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31f497f36b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31f497f36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335fac357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335fac357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successfulJobsHistoryLImit and failedJobsHistoryLimit</a:t>
            </a:r>
            <a:endParaRPr/>
          </a:p>
          <a:p>
            <a:pPr marL="0" lvl="0" indent="0" algn="l" rtl="0">
              <a:spcBef>
                <a:spcPts val="0"/>
              </a:spcBef>
              <a:spcAft>
                <a:spcPts val="0"/>
              </a:spcAft>
              <a:buNone/>
            </a:pPr>
            <a:endParaRPr/>
          </a:p>
          <a:p>
            <a:pPr marL="0" lvl="0" indent="0" algn="l" rtl="0">
              <a:spcBef>
                <a:spcPts val="0"/>
              </a:spcBef>
              <a:spcAft>
                <a:spcPts val="0"/>
              </a:spcAft>
              <a:buNone/>
            </a:pPr>
            <a:r>
              <a:rPr lang="en"/>
              <a:t>Oh hey a jobTemplate.</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30b0ca7763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30b0ca7763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30b0ca7763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30b0ca7763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Bob - v,sc</a:t>
            </a:r>
            <a:endParaRPr/>
          </a:p>
          <a:p>
            <a:pPr marL="0" lvl="0" indent="0" algn="l" rtl="0">
              <a:spcBef>
                <a:spcPts val="0"/>
              </a:spcBef>
              <a:spcAft>
                <a:spcPts val="0"/>
              </a:spcAft>
              <a:buNone/>
            </a:pPr>
            <a:r>
              <a:rPr lang="en"/>
              <a:t>Jeff - pv,pvc</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341507fdae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341507fda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Storage is one of those things that does tend to confuse people with all the various levels of abstractions</a:t>
            </a:r>
            <a:endParaRPr/>
          </a:p>
          <a:p>
            <a:pPr marL="457200" lvl="0" indent="-298450" algn="l" rtl="0">
              <a:spcBef>
                <a:spcPts val="0"/>
              </a:spcBef>
              <a:spcAft>
                <a:spcPts val="0"/>
              </a:spcAft>
              <a:buSzPts val="1100"/>
              <a:buChar char="●"/>
            </a:pPr>
            <a:r>
              <a:rPr lang="en"/>
              <a:t>4 ‘types’ of storage</a:t>
            </a:r>
            <a:endParaRPr/>
          </a:p>
          <a:p>
            <a:pPr marL="914400" lvl="1" indent="-298450" algn="l" rtl="0">
              <a:spcBef>
                <a:spcPts val="0"/>
              </a:spcBef>
              <a:spcAft>
                <a:spcPts val="0"/>
              </a:spcAft>
              <a:buSzPts val="1100"/>
              <a:buChar char="○"/>
            </a:pPr>
            <a:r>
              <a:rPr lang="en"/>
              <a:t>Volumes</a:t>
            </a:r>
            <a:endParaRPr/>
          </a:p>
          <a:p>
            <a:pPr marL="914400" lvl="1" indent="-298450" algn="l" rtl="0">
              <a:spcBef>
                <a:spcPts val="0"/>
              </a:spcBef>
              <a:spcAft>
                <a:spcPts val="0"/>
              </a:spcAft>
              <a:buSzPts val="1100"/>
              <a:buChar char="○"/>
            </a:pPr>
            <a:r>
              <a:rPr lang="en"/>
              <a:t>Persistent Volumes</a:t>
            </a:r>
            <a:endParaRPr/>
          </a:p>
          <a:p>
            <a:pPr marL="914400" lvl="1" indent="-298450" algn="l" rtl="0">
              <a:spcBef>
                <a:spcPts val="0"/>
              </a:spcBef>
              <a:spcAft>
                <a:spcPts val="0"/>
              </a:spcAft>
              <a:buSzPts val="1100"/>
              <a:buChar char="○"/>
            </a:pPr>
            <a:r>
              <a:rPr lang="en"/>
              <a:t>Persistent Volume Claims</a:t>
            </a:r>
            <a:endParaRPr/>
          </a:p>
          <a:p>
            <a:pPr marL="914400" lvl="1" indent="-298450" algn="l" rtl="0">
              <a:spcBef>
                <a:spcPts val="0"/>
              </a:spcBef>
              <a:spcAft>
                <a:spcPts val="0"/>
              </a:spcAft>
              <a:buSzPts val="1100"/>
              <a:buChar char="○"/>
            </a:pPr>
            <a:r>
              <a:rPr lang="en"/>
              <a:t>Storage Classes</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30b0ca7763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30b0ca7763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 Volume is defined in the pod Spec and tied to its lifecycle</a:t>
            </a:r>
            <a:endParaRPr/>
          </a:p>
          <a:p>
            <a:pPr marL="914400" lvl="1" indent="-298450" algn="l" rtl="0">
              <a:spcBef>
                <a:spcPts val="0"/>
              </a:spcBef>
              <a:spcAft>
                <a:spcPts val="0"/>
              </a:spcAft>
              <a:buSzPts val="1100"/>
              <a:buChar char="○"/>
            </a:pPr>
            <a:r>
              <a:rPr lang="en"/>
              <a:t>This means it survives a Pod restart, but what happens to it when the pod is deleted is up to the volume type</a:t>
            </a:r>
            <a:endParaRPr/>
          </a:p>
          <a:p>
            <a:pPr marL="914400" lvl="1" indent="-298450" algn="l" rtl="0">
              <a:spcBef>
                <a:spcPts val="0"/>
              </a:spcBef>
              <a:spcAft>
                <a:spcPts val="0"/>
              </a:spcAft>
              <a:buSzPts val="1100"/>
              <a:buChar char="○"/>
            </a:pPr>
            <a:r>
              <a:rPr lang="en"/>
              <a:t>volumes themselves can be actually be attached to more than one container within the Pod</a:t>
            </a:r>
            <a:endParaRPr/>
          </a:p>
          <a:p>
            <a:pPr marL="1371600" lvl="2" indent="-298450" algn="l" rtl="0">
              <a:spcBef>
                <a:spcPts val="0"/>
              </a:spcBef>
              <a:spcAft>
                <a:spcPts val="0"/>
              </a:spcAft>
              <a:buSzPts val="1100"/>
              <a:buChar char="■"/>
            </a:pPr>
            <a:r>
              <a:rPr lang="en"/>
              <a:t>very common to share storage between containers within the pod</a:t>
            </a:r>
            <a:endParaRPr/>
          </a:p>
          <a:p>
            <a:pPr marL="1828800" lvl="3" indent="-298450" algn="l" rtl="0">
              <a:spcBef>
                <a:spcPts val="0"/>
              </a:spcBef>
              <a:spcAft>
                <a:spcPts val="0"/>
              </a:spcAft>
              <a:buSzPts val="1100"/>
              <a:buChar char="●"/>
            </a:pPr>
            <a:r>
              <a:rPr lang="en"/>
              <a:t>web server</a:t>
            </a:r>
            <a:endParaRPr/>
          </a:p>
          <a:p>
            <a:pPr marL="1828800" lvl="3" indent="-298450" algn="l" rtl="0">
              <a:spcBef>
                <a:spcPts val="0"/>
              </a:spcBef>
              <a:spcAft>
                <a:spcPts val="0"/>
              </a:spcAft>
              <a:buSzPts val="1100"/>
              <a:buChar char="●"/>
            </a:pPr>
            <a:r>
              <a:rPr lang="en"/>
              <a:t>pre-process data</a:t>
            </a:r>
            <a:endParaRPr/>
          </a:p>
          <a:p>
            <a:pPr marL="1828800" lvl="3" indent="-298450" algn="l" rtl="0">
              <a:spcBef>
                <a:spcPts val="0"/>
              </a:spcBef>
              <a:spcAft>
                <a:spcPts val="0"/>
              </a:spcAft>
              <a:buSzPts val="1100"/>
              <a:buChar char="●"/>
            </a:pPr>
            <a:r>
              <a:rPr lang="en"/>
              <a:t>socket files</a:t>
            </a:r>
            <a:endParaRPr/>
          </a:p>
          <a:p>
            <a:pPr marL="1828800" lvl="3" indent="-298450" algn="l" rtl="0">
              <a:spcBef>
                <a:spcPts val="0"/>
              </a:spcBef>
              <a:spcAft>
                <a:spcPts val="0"/>
              </a:spcAft>
              <a:buSzPts val="1100"/>
              <a:buChar char="●"/>
            </a:pPr>
            <a:r>
              <a:rPr lang="en"/>
              <a:t>logs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9873264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9873264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Everything here requires some level of configuration</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3408c30fd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3408c30fd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Current list of in-tree volume types supported, with more being added through the “Container Storage Interface”</a:t>
            </a:r>
            <a:endParaRPr/>
          </a:p>
          <a:p>
            <a:pPr marL="914400" lvl="1" indent="-298450" algn="l" rtl="0">
              <a:spcBef>
                <a:spcPts val="0"/>
              </a:spcBef>
              <a:spcAft>
                <a:spcPts val="0"/>
              </a:spcAft>
              <a:buSzPts val="1100"/>
              <a:buChar char="○"/>
            </a:pPr>
            <a:r>
              <a:rPr lang="en"/>
              <a:t>essentially storage plugin system supported by multiple container orchestration engines (k8s and mesos)</a:t>
            </a:r>
            <a:endParaRPr/>
          </a:p>
          <a:p>
            <a:pPr marL="457200" lvl="0" indent="-298450" algn="l" rtl="0">
              <a:spcBef>
                <a:spcPts val="0"/>
              </a:spcBef>
              <a:spcAft>
                <a:spcPts val="0"/>
              </a:spcAft>
              <a:buSzPts val="1100"/>
              <a:buChar char="●"/>
            </a:pPr>
            <a:r>
              <a:rPr lang="en"/>
              <a:t>The ones in blue support persisting beyond a pod’s lifecycle, but generally are not mounted  directly except through a persistent volume claim</a:t>
            </a:r>
            <a:endParaRPr/>
          </a:p>
          <a:p>
            <a:pPr marL="457200" lvl="0" indent="-298450" algn="l" rtl="0">
              <a:spcBef>
                <a:spcPts val="0"/>
              </a:spcBef>
              <a:spcAft>
                <a:spcPts val="0"/>
              </a:spcAft>
              <a:buSzPts val="1100"/>
              <a:buChar char="●"/>
            </a:pPr>
            <a:r>
              <a:rPr lang="en"/>
              <a:t>emptyDir is common for scratch space between pods</a:t>
            </a:r>
            <a:endParaRPr/>
          </a:p>
          <a:p>
            <a:pPr marL="457200" lvl="0" indent="-298450" algn="l" rtl="0">
              <a:spcBef>
                <a:spcPts val="0"/>
              </a:spcBef>
              <a:spcAft>
                <a:spcPts val="0"/>
              </a:spcAft>
              <a:buSzPts val="1100"/>
              <a:buChar char="●"/>
            </a:pPr>
            <a:r>
              <a:rPr lang="en"/>
              <a:t>configMap, secret, </a:t>
            </a:r>
            <a:r>
              <a:rPr lang="en">
                <a:solidFill>
                  <a:schemeClr val="dk1"/>
                </a:solidFill>
              </a:rPr>
              <a:t>downward API, and </a:t>
            </a:r>
            <a:r>
              <a:rPr lang="en"/>
              <a:t>projected are all used for injecting information stored within Kubernetes directly into the Pod</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3408c30fd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3408c30fd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2 Major components with volumes in a Pod Spec:</a:t>
            </a:r>
            <a:endParaRPr/>
          </a:p>
          <a:p>
            <a:pPr marL="914400" lvl="1" indent="-298450" algn="l" rtl="0">
              <a:spcBef>
                <a:spcPts val="0"/>
              </a:spcBef>
              <a:spcAft>
                <a:spcPts val="0"/>
              </a:spcAft>
              <a:buClr>
                <a:schemeClr val="dk1"/>
              </a:buClr>
              <a:buSzPts val="1100"/>
              <a:buChar char="○"/>
            </a:pPr>
            <a:r>
              <a:rPr lang="en">
                <a:solidFill>
                  <a:schemeClr val="dk1"/>
                </a:solidFill>
              </a:rPr>
              <a:t>volumes is on the same ‘level’ as containers within the Pod Spec</a:t>
            </a:r>
            <a:endParaRPr>
              <a:solidFill>
                <a:schemeClr val="dk1"/>
              </a:solidFill>
            </a:endParaRPr>
          </a:p>
          <a:p>
            <a:pPr marL="914400" lvl="1" indent="-298450" algn="l" rtl="0">
              <a:spcBef>
                <a:spcPts val="0"/>
              </a:spcBef>
              <a:spcAft>
                <a:spcPts val="0"/>
              </a:spcAft>
              <a:buSzPts val="1100"/>
              <a:buChar char="○"/>
            </a:pPr>
            <a:r>
              <a:rPr lang="en">
                <a:solidFill>
                  <a:schemeClr val="dk1"/>
                </a:solidFill>
              </a:rPr>
              <a:t>volumeMounts  are part of each container’s definition</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3aa73fac60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3aa73fac60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Volumes is a list of every volume type you want to attach to the Pod</a:t>
            </a:r>
            <a:endParaRPr/>
          </a:p>
          <a:p>
            <a:pPr marL="457200" lvl="0" indent="-298450" algn="l" rtl="0">
              <a:spcBef>
                <a:spcPts val="0"/>
              </a:spcBef>
              <a:spcAft>
                <a:spcPts val="0"/>
              </a:spcAft>
              <a:buSzPts val="1100"/>
              <a:buChar char="●"/>
            </a:pPr>
            <a:r>
              <a:rPr lang="en"/>
              <a:t>Each volume will have its own volume type specific parameters and a name</a:t>
            </a:r>
            <a:endParaRPr/>
          </a:p>
          <a:p>
            <a:pPr marL="457200" lvl="0" indent="-298450" algn="l" rtl="0">
              <a:spcBef>
                <a:spcPts val="0"/>
              </a:spcBef>
              <a:spcAft>
                <a:spcPts val="0"/>
              </a:spcAft>
              <a:buSzPts val="1100"/>
              <a:buChar char="●"/>
            </a:pPr>
            <a:r>
              <a:rPr lang="en"/>
              <a:t>Using the name is how we reference mounting that storage within a container</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3aa73fac60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3aa73fac6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volumeMounts is an attribute within each container in your Pod</a:t>
            </a:r>
            <a:endParaRPr/>
          </a:p>
          <a:p>
            <a:pPr marL="457200" lvl="0" indent="-298450" algn="l" rtl="0">
              <a:spcBef>
                <a:spcPts val="0"/>
              </a:spcBef>
              <a:spcAft>
                <a:spcPts val="0"/>
              </a:spcAft>
              <a:buSzPts val="1100"/>
              <a:buChar char="●"/>
            </a:pPr>
            <a:r>
              <a:rPr lang="en"/>
              <a:t>they reference the volume name and supply the mountPath</a:t>
            </a:r>
            <a:endParaRPr/>
          </a:p>
          <a:p>
            <a:pPr marL="457200" lvl="0" indent="-298450" algn="l" rtl="0">
              <a:spcBef>
                <a:spcPts val="0"/>
              </a:spcBef>
              <a:spcAft>
                <a:spcPts val="0"/>
              </a:spcAft>
              <a:buSzPts val="1100"/>
              <a:buChar char="●"/>
            </a:pPr>
            <a:r>
              <a:rPr lang="en"/>
              <a:t>It may have other available options depending on the volume type</a:t>
            </a:r>
            <a:endParaRPr/>
          </a:p>
          <a:p>
            <a:pPr marL="914400" lvl="1" indent="-298450" algn="l" rtl="0">
              <a:spcBef>
                <a:spcPts val="0"/>
              </a:spcBef>
              <a:spcAft>
                <a:spcPts val="0"/>
              </a:spcAft>
              <a:buSzPts val="1100"/>
              <a:buChar char="○"/>
            </a:pPr>
            <a:r>
              <a:rPr lang="en"/>
              <a:t>e.g. mount read only</a:t>
            </a:r>
            <a:endParaRPr/>
          </a:p>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3408c30fdc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3408c30fd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PVs are k8s objects that represent underlying storage.</a:t>
            </a:r>
            <a:endParaRPr/>
          </a:p>
          <a:p>
            <a:pPr marL="0" lvl="0" indent="0" algn="l" rtl="0">
              <a:spcBef>
                <a:spcPts val="0"/>
              </a:spcBef>
              <a:spcAft>
                <a:spcPts val="0"/>
              </a:spcAft>
              <a:buNone/>
            </a:pPr>
            <a:r>
              <a:rPr lang="en"/>
              <a:t>They don’t belong to any namespace, they are a global resource.</a:t>
            </a:r>
            <a:endParaRPr/>
          </a:p>
          <a:p>
            <a:pPr marL="0" lvl="0" indent="0" algn="l" rtl="0">
              <a:spcBef>
                <a:spcPts val="0"/>
              </a:spcBef>
              <a:spcAft>
                <a:spcPts val="0"/>
              </a:spcAft>
              <a:buNone/>
            </a:pPr>
            <a:r>
              <a:rPr lang="en"/>
              <a:t>As such users aren’t usually the ones creating PVs, that’s left up to admins. </a:t>
            </a:r>
            <a:endParaRPr/>
          </a:p>
          <a:p>
            <a:pPr marL="0" lvl="0" indent="0" algn="l" rtl="0">
              <a:spcBef>
                <a:spcPts val="0"/>
              </a:spcBef>
              <a:spcAft>
                <a:spcPts val="0"/>
              </a:spcAft>
              <a:buNone/>
            </a:pPr>
            <a:r>
              <a:rPr lang="en"/>
              <a:t>The way a user consumes a PV is by creating a PVC.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30b0ca7763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30b0ca7763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Unlike a PV, a PVC is based within a namespace (with the pod)</a:t>
            </a:r>
            <a:endParaRPr/>
          </a:p>
          <a:p>
            <a:pPr marL="0" lvl="0" indent="0" algn="l" rtl="0">
              <a:spcBef>
                <a:spcPts val="0"/>
              </a:spcBef>
              <a:spcAft>
                <a:spcPts val="0"/>
              </a:spcAft>
              <a:buNone/>
            </a:pPr>
            <a:r>
              <a:rPr lang="en"/>
              <a:t>It is a one-to-one mapping of a user claim to a global storage offer.</a:t>
            </a:r>
            <a:endParaRPr/>
          </a:p>
          <a:p>
            <a:pPr marL="0" lvl="0" indent="0" algn="l" rtl="0">
              <a:spcBef>
                <a:spcPts val="0"/>
              </a:spcBef>
              <a:spcAft>
                <a:spcPts val="0"/>
              </a:spcAft>
              <a:buNone/>
            </a:pPr>
            <a:r>
              <a:rPr lang="en"/>
              <a:t>A user can define specific requirements for their PVC so it gets matched with a specific PV.</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41507fdae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41507fda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PVCs can be named the same to make things consistent but point to different storage classes</a:t>
            </a:r>
            <a:endParaRPr/>
          </a:p>
          <a:p>
            <a:pPr marL="0" lvl="0" indent="0" algn="l" rtl="0">
              <a:spcBef>
                <a:spcPts val="0"/>
              </a:spcBef>
              <a:spcAft>
                <a:spcPts val="0"/>
              </a:spcAft>
              <a:buNone/>
            </a:pPr>
            <a:endParaRPr/>
          </a:p>
          <a:p>
            <a:pPr marL="0" lvl="0" indent="0" algn="l" rtl="0">
              <a:spcBef>
                <a:spcPts val="0"/>
              </a:spcBef>
              <a:spcAft>
                <a:spcPts val="0"/>
              </a:spcAft>
              <a:buNone/>
            </a:pPr>
            <a:r>
              <a:rPr lang="en"/>
              <a:t>In this example we have a dev and prod namespace. </a:t>
            </a:r>
            <a:endParaRPr/>
          </a:p>
          <a:p>
            <a:pPr marL="0" lvl="0" indent="0" algn="l" rtl="0">
              <a:spcBef>
                <a:spcPts val="0"/>
              </a:spcBef>
              <a:spcAft>
                <a:spcPts val="0"/>
              </a:spcAft>
              <a:buNone/>
            </a:pPr>
            <a:r>
              <a:rPr lang="en"/>
              <a:t>These PVCs are named the same, but reside within different namespaces and request different classes of storage. </a:t>
            </a:r>
            <a:endParaRPr/>
          </a:p>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341507fd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341507fd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a PV, you define the capacity, whether you want a filesystem or a block device, and the access mode.</a:t>
            </a:r>
            <a:endParaRPr/>
          </a:p>
          <a:p>
            <a:pPr marL="0" lvl="0" indent="0" algn="l" rtl="0">
              <a:spcBef>
                <a:spcPts val="0"/>
              </a:spcBef>
              <a:spcAft>
                <a:spcPts val="0"/>
              </a:spcAft>
              <a:buNone/>
            </a:pPr>
            <a:endParaRPr/>
          </a:p>
          <a:p>
            <a:pPr marL="0" lvl="0" indent="0" algn="l" rtl="0">
              <a:spcBef>
                <a:spcPts val="0"/>
              </a:spcBef>
              <a:spcAft>
                <a:spcPts val="0"/>
              </a:spcAft>
              <a:buNone/>
            </a:pPr>
            <a:r>
              <a:rPr lang="en"/>
              <a:t>A word on accessModes:</a:t>
            </a:r>
            <a:endParaRPr/>
          </a:p>
          <a:p>
            <a:pPr marL="0" lvl="0" indent="0" algn="l" rtl="0">
              <a:spcBef>
                <a:spcPts val="0"/>
              </a:spcBef>
              <a:spcAft>
                <a:spcPts val="0"/>
              </a:spcAft>
              <a:buNone/>
            </a:pPr>
            <a:r>
              <a:rPr lang="en"/>
              <a:t>RWO means only a single pod will be able to (through a PVC) mount this.</a:t>
            </a:r>
            <a:endParaRPr/>
          </a:p>
          <a:p>
            <a:pPr marL="0" lvl="0" indent="0" algn="l" rtl="0">
              <a:spcBef>
                <a:spcPts val="0"/>
              </a:spcBef>
              <a:spcAft>
                <a:spcPts val="0"/>
              </a:spcAft>
              <a:buNone/>
            </a:pPr>
            <a:r>
              <a:rPr lang="en"/>
              <a:t>ROM means many pods can mount this, but none can write.</a:t>
            </a:r>
            <a:endParaRPr/>
          </a:p>
          <a:p>
            <a:pPr marL="0" lvl="0" indent="0" algn="l" rtl="0">
              <a:spcBef>
                <a:spcPts val="0"/>
              </a:spcBef>
              <a:spcAft>
                <a:spcPts val="0"/>
              </a:spcAft>
              <a:buNone/>
            </a:pPr>
            <a:r>
              <a:rPr lang="en"/>
              <a:t>RWM means, well, many pods can mount and write.</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341507fda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341507fda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Additionally, you need to specify your reclaim policy. If a PVC goes away, should the PV clean itself up or do you want manual intervention? Manual intervention is certainly safer, but everyone's use case may vary.</a:t>
            </a:r>
            <a:endParaRPr/>
          </a:p>
          <a:p>
            <a:pPr marL="0" lvl="0" indent="0" algn="l" rtl="0">
              <a:spcBef>
                <a:spcPts val="0"/>
              </a:spcBef>
              <a:spcAft>
                <a:spcPts val="0"/>
              </a:spcAft>
              <a:buNone/>
            </a:pPr>
            <a:endParaRPr/>
          </a:p>
          <a:p>
            <a:pPr marL="0" lvl="0" indent="0" algn="l" rtl="0">
              <a:spcBef>
                <a:spcPts val="0"/>
              </a:spcBef>
              <a:spcAft>
                <a:spcPts val="0"/>
              </a:spcAft>
              <a:buNone/>
            </a:pPr>
            <a:r>
              <a:rPr lang="en"/>
              <a:t>You can define your storageClass here. For example, if this PV attaches to super fast storage, you might call the storageClass “superfast” and then ONLY PVCs that target it can attach to it.</a:t>
            </a:r>
            <a:endParaRPr/>
          </a:p>
          <a:p>
            <a:pPr marL="0" lvl="0" indent="0" algn="l" rtl="0">
              <a:spcBef>
                <a:spcPts val="0"/>
              </a:spcBef>
              <a:spcAft>
                <a:spcPts val="0"/>
              </a:spcAft>
              <a:buNone/>
            </a:pPr>
            <a:endParaRPr/>
          </a:p>
          <a:p>
            <a:pPr marL="0" lvl="0" indent="0" algn="l" rtl="0">
              <a:spcBef>
                <a:spcPts val="0"/>
              </a:spcBef>
              <a:spcAft>
                <a:spcPts val="0"/>
              </a:spcAft>
              <a:buNone/>
            </a:pPr>
            <a:r>
              <a:rPr lang="en"/>
              <a:t>Finally, you define mount options. These vary depending on your volumeType, but think of it like the same options you’d put in FSTAB or a mount command. Just recognize this is an array.</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368f500bb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368f500bb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with the PV, you define your accessModes for your PVC. A PV and a PVC match through their accessModes.</a:t>
            </a:r>
            <a:endParaRPr/>
          </a:p>
          <a:p>
            <a:pPr marL="0" lvl="0" indent="0" algn="l" rtl="0">
              <a:spcBef>
                <a:spcPts val="0"/>
              </a:spcBef>
              <a:spcAft>
                <a:spcPts val="0"/>
              </a:spcAft>
              <a:buNone/>
            </a:pPr>
            <a:r>
              <a:rPr lang="en"/>
              <a:t>Likewise, you request how much storage your PVC will require. </a:t>
            </a:r>
            <a:br>
              <a:rPr lang="en"/>
            </a:br>
            <a:r>
              <a:rPr lang="en"/>
              <a:t>Finally, you can specify what className you require. </a:t>
            </a:r>
            <a:endParaRPr/>
          </a:p>
          <a:p>
            <a:pPr marL="0" lvl="0" indent="0" algn="l" rtl="0">
              <a:spcBef>
                <a:spcPts val="0"/>
              </a:spcBef>
              <a:spcAft>
                <a:spcPts val="0"/>
              </a:spcAft>
              <a:buNone/>
            </a:pPr>
            <a:endParaRPr/>
          </a:p>
          <a:p>
            <a:pPr marL="0" lvl="0" indent="0" algn="l" rtl="0">
              <a:spcBef>
                <a:spcPts val="0"/>
              </a:spcBef>
              <a:spcAft>
                <a:spcPts val="0"/>
              </a:spcAft>
              <a:buNone/>
            </a:pPr>
            <a:r>
              <a:rPr lang="en"/>
              <a:t>A lot of this can be arbitrary and highly dependent on your environment.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aa73fac60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aa73fac6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Single biggest value-add Kubernetes can offer</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368f500bb0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368f500bb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example defines a PV with 2Gi of space and a label.</a:t>
            </a:r>
            <a:endParaRPr/>
          </a:p>
          <a:p>
            <a:pPr marL="0" lvl="0" indent="0" algn="l" rtl="0">
              <a:spcBef>
                <a:spcPts val="0"/>
              </a:spcBef>
              <a:spcAft>
                <a:spcPts val="0"/>
              </a:spcAft>
              <a:buNone/>
            </a:pPr>
            <a:r>
              <a:rPr lang="en"/>
              <a:t>The PV is using the hostPath volume type, and thus they have a label of “type: hostpath”</a:t>
            </a:r>
            <a:endParaRPr/>
          </a:p>
          <a:p>
            <a:pPr marL="0" lvl="0" indent="0" algn="l" rtl="0">
              <a:spcBef>
                <a:spcPts val="0"/>
              </a:spcBef>
              <a:spcAft>
                <a:spcPts val="0"/>
              </a:spcAft>
              <a:buNone/>
            </a:pPr>
            <a:endParaRPr/>
          </a:p>
          <a:p>
            <a:pPr marL="0" lvl="0" indent="0" algn="l" rtl="0">
              <a:spcBef>
                <a:spcPts val="0"/>
              </a:spcBef>
              <a:spcAft>
                <a:spcPts val="0"/>
              </a:spcAft>
              <a:buNone/>
            </a:pPr>
            <a:r>
              <a:rPr lang="en"/>
              <a:t>The PVC is looking for 1Gi of storage and is looking for a PV with a label of “type: hostpath”</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Next slide: match on labels</a:t>
            </a:r>
            <a:endParaRPr/>
          </a:p>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368f500bb0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368f500bb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They will match and bind because the labels match, the access modes match, and the PVC storage capacity is &lt;= PV storage capacity</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36559c446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36559c44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get or describe a PV, you will see that they have several different states.</a:t>
            </a:r>
            <a:endParaRPr/>
          </a:p>
          <a:p>
            <a:pPr marL="0" lvl="0" indent="0" algn="l" rtl="0">
              <a:spcBef>
                <a:spcPts val="0"/>
              </a:spcBef>
              <a:spcAft>
                <a:spcPts val="0"/>
              </a:spcAft>
              <a:buNone/>
            </a:pPr>
            <a:endParaRPr/>
          </a:p>
          <a:p>
            <a:pPr marL="0" lvl="0" indent="0" algn="l" rtl="0">
              <a:spcBef>
                <a:spcPts val="0"/>
              </a:spcBef>
              <a:spcAft>
                <a:spcPts val="0"/>
              </a:spcAft>
              <a:buNone/>
            </a:pPr>
            <a:r>
              <a:rPr lang="en"/>
              <a:t>The diagram has a pretty good explanation but it warrants going over.</a:t>
            </a:r>
            <a:endParaRPr/>
          </a:p>
          <a:p>
            <a:pPr marL="0" lvl="0" indent="0" algn="l" rtl="0">
              <a:spcBef>
                <a:spcPts val="0"/>
              </a:spcBef>
              <a:spcAft>
                <a:spcPts val="0"/>
              </a:spcAft>
              <a:buNone/>
            </a:pPr>
            <a:r>
              <a:rPr lang="en"/>
              <a:t>Available - The PV is ready and available</a:t>
            </a:r>
            <a:endParaRPr/>
          </a:p>
          <a:p>
            <a:pPr marL="0" lvl="0" indent="0" algn="l" rtl="0">
              <a:spcBef>
                <a:spcPts val="0"/>
              </a:spcBef>
              <a:spcAft>
                <a:spcPts val="0"/>
              </a:spcAft>
              <a:buNone/>
            </a:pPr>
            <a:r>
              <a:rPr lang="en"/>
              <a:t>Bound - The PV has been bound to a PVC and is not available.</a:t>
            </a:r>
            <a:endParaRPr/>
          </a:p>
          <a:p>
            <a:pPr marL="0" lvl="0" indent="0" algn="l" rtl="0">
              <a:spcBef>
                <a:spcPts val="0"/>
              </a:spcBef>
              <a:spcAft>
                <a:spcPts val="0"/>
              </a:spcAft>
              <a:buNone/>
            </a:pPr>
            <a:r>
              <a:rPr lang="en"/>
              <a:t>Released - The PVC no longer exists. The PV is in a state that (depending on reclaimPolicy) requires manual intervention</a:t>
            </a:r>
            <a:endParaRPr/>
          </a:p>
          <a:p>
            <a:pPr marL="0" lvl="0" indent="0" algn="l" rtl="0">
              <a:spcBef>
                <a:spcPts val="0"/>
              </a:spcBef>
              <a:spcAft>
                <a:spcPts val="0"/>
              </a:spcAft>
              <a:buNone/>
            </a:pPr>
            <a:r>
              <a:rPr lang="en"/>
              <a:t>Failed - For some reason, Kubernetes could not reclaim the PV from the stale or deleted PVC</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30b0ca7763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30b0ca7763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PV’s and PVCs work great together, but still require some manual provisioning under the hood.</a:t>
            </a:r>
            <a:endParaRPr/>
          </a:p>
          <a:p>
            <a:pPr marL="457200" lvl="0" indent="-298450" algn="l" rtl="0">
              <a:spcBef>
                <a:spcPts val="0"/>
              </a:spcBef>
              <a:spcAft>
                <a:spcPts val="0"/>
              </a:spcAft>
              <a:buSzPts val="1100"/>
              <a:buChar char="●"/>
            </a:pPr>
            <a:r>
              <a:rPr lang="en"/>
              <a:t>What if we could do all that dynamically? Well, you can with StorageClasses</a:t>
            </a:r>
            <a:endParaRPr/>
          </a:p>
          <a:p>
            <a:pPr marL="457200" lvl="0" indent="-298450" algn="l" rtl="0">
              <a:spcBef>
                <a:spcPts val="0"/>
              </a:spcBef>
              <a:spcAft>
                <a:spcPts val="0"/>
              </a:spcAft>
              <a:buSzPts val="1100"/>
              <a:buChar char="●"/>
            </a:pPr>
            <a:r>
              <a:rPr lang="en"/>
              <a:t>Act as an abstraction on top of a external storage resource that has dynamic provisioning capability</a:t>
            </a:r>
            <a:endParaRPr/>
          </a:p>
          <a:p>
            <a:pPr marL="914400" lvl="1" indent="-298450" algn="l" rtl="0">
              <a:spcBef>
                <a:spcPts val="0"/>
              </a:spcBef>
              <a:spcAft>
                <a:spcPts val="0"/>
              </a:spcAft>
              <a:buSzPts val="1100"/>
              <a:buChar char="○"/>
            </a:pPr>
            <a:r>
              <a:rPr lang="en"/>
              <a:t>usually the cloud providers, but others work like ceph</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31f07f2325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31f07f23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 PVC is created with a storage request and supplies the StorageClass ‘standard’</a:t>
            </a:r>
            <a:endParaRPr/>
          </a:p>
          <a:p>
            <a:pPr marL="457200" lvl="0" indent="-298450" algn="l" rtl="0">
              <a:spcBef>
                <a:spcPts val="0"/>
              </a:spcBef>
              <a:spcAft>
                <a:spcPts val="0"/>
              </a:spcAft>
              <a:buSzPts val="1100"/>
              <a:buChar char="●"/>
            </a:pPr>
            <a:r>
              <a:rPr lang="en"/>
              <a:t>The storageClass ‘standard’ is configured with some information to connect and interact with the API of an external storage provider</a:t>
            </a:r>
            <a:endParaRPr/>
          </a:p>
          <a:p>
            <a:pPr marL="457200" lvl="0" indent="-298450" algn="l" rtl="0">
              <a:spcBef>
                <a:spcPts val="0"/>
              </a:spcBef>
              <a:spcAft>
                <a:spcPts val="0"/>
              </a:spcAft>
              <a:buSzPts val="1100"/>
              <a:buChar char="●"/>
            </a:pPr>
            <a:r>
              <a:rPr lang="en"/>
              <a:t>The external storage provider creates a PV that strictly satisfies the PVC request. Really, it means it’s the same size as the request</a:t>
            </a:r>
            <a:endParaRPr/>
          </a:p>
          <a:p>
            <a:pPr marL="914400" lvl="1" indent="-298450" algn="l" rtl="0">
              <a:spcBef>
                <a:spcPts val="0"/>
              </a:spcBef>
              <a:spcAft>
                <a:spcPts val="0"/>
              </a:spcAft>
              <a:buSzPts val="1100"/>
              <a:buChar char="○"/>
            </a:pPr>
            <a:r>
              <a:rPr lang="en"/>
              <a:t>The PV will be named pvc-&lt;uid of the pvc&gt;</a:t>
            </a:r>
            <a:endParaRPr/>
          </a:p>
          <a:p>
            <a:pPr marL="457200" lvl="0" indent="-298450" algn="l" rtl="0">
              <a:spcBef>
                <a:spcPts val="0"/>
              </a:spcBef>
              <a:spcAft>
                <a:spcPts val="0"/>
              </a:spcAft>
              <a:buSzPts val="1100"/>
              <a:buChar char="●"/>
            </a:pPr>
            <a:r>
              <a:rPr lang="en"/>
              <a:t>The PV is then bound to the requesting PVC</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341507fdae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341507fda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 storage class is really defined by its provisioner. </a:t>
            </a:r>
            <a:endParaRPr/>
          </a:p>
          <a:p>
            <a:pPr marL="457200" lvl="0" indent="-298450" algn="l" rtl="0">
              <a:spcBef>
                <a:spcPts val="0"/>
              </a:spcBef>
              <a:spcAft>
                <a:spcPts val="0"/>
              </a:spcAft>
              <a:buSzPts val="1100"/>
              <a:buChar char="●"/>
            </a:pPr>
            <a:r>
              <a:rPr lang="en"/>
              <a:t>Each provisioner will have a slew of different parameters that are tied to the</a:t>
            </a:r>
            <a:br>
              <a:rPr lang="en"/>
            </a:br>
            <a:r>
              <a:rPr lang="en"/>
              <a:t>specific storage system it’s talking to.</a:t>
            </a:r>
            <a:endParaRPr/>
          </a:p>
          <a:p>
            <a:pPr marL="457200" lvl="0" indent="-298450" algn="l" rtl="0">
              <a:spcBef>
                <a:spcPts val="0"/>
              </a:spcBef>
              <a:spcAft>
                <a:spcPts val="0"/>
              </a:spcAft>
              <a:buSzPts val="1100"/>
              <a:buChar char="●"/>
            </a:pPr>
            <a:r>
              <a:rPr lang="en"/>
              <a:t>Lastly is the reclaimPolicy which tells the external storage system what to do when the </a:t>
            </a:r>
            <a:br>
              <a:rPr lang="en"/>
            </a:br>
            <a:r>
              <a:rPr lang="en"/>
              <a:t>associate PVC is deleted.</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408c30fd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3408c30fd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 list of current StorageClasses</a:t>
            </a:r>
            <a:endParaRPr/>
          </a:p>
          <a:p>
            <a:pPr marL="457200" lvl="0" indent="-298450" algn="l" rtl="0">
              <a:spcBef>
                <a:spcPts val="0"/>
              </a:spcBef>
              <a:spcAft>
                <a:spcPts val="0"/>
              </a:spcAft>
              <a:buSzPts val="1100"/>
              <a:buChar char="●"/>
            </a:pPr>
            <a:r>
              <a:rPr lang="en"/>
              <a:t>More are supported through CSI plugin</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341507fdae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341507fda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30b0ca7763_1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30b0ca7763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341507fdae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341507fd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instances in your application where you want to be able to store runtime-specific information.</a:t>
            </a:r>
            <a:endParaRPr/>
          </a:p>
          <a:p>
            <a:pPr marL="0" lvl="0" indent="0" algn="l" rtl="0">
              <a:spcBef>
                <a:spcPts val="0"/>
              </a:spcBef>
              <a:spcAft>
                <a:spcPts val="0"/>
              </a:spcAft>
              <a:buNone/>
            </a:pPr>
            <a:r>
              <a:rPr lang="en"/>
              <a:t>Things like connection info, SSL certs, certain flags that you will inevitably change over time.</a:t>
            </a:r>
            <a:endParaRPr/>
          </a:p>
          <a:p>
            <a:pPr marL="0" lvl="0" indent="0" algn="l" rtl="0">
              <a:spcBef>
                <a:spcPts val="0"/>
              </a:spcBef>
              <a:spcAft>
                <a:spcPts val="0"/>
              </a:spcAft>
              <a:buNone/>
            </a:pPr>
            <a:r>
              <a:rPr lang="en"/>
              <a:t>The Kubernetes takes that into account and has a solution with ConfigMaps and Secrets.</a:t>
            </a:r>
            <a:endParaRPr/>
          </a:p>
          <a:p>
            <a:pPr marL="0" lvl="0" indent="0" algn="l" rtl="0">
              <a:spcBef>
                <a:spcPts val="0"/>
              </a:spcBef>
              <a:spcAft>
                <a:spcPts val="0"/>
              </a:spcAft>
              <a:buNone/>
            </a:pPr>
            <a:endParaRPr/>
          </a:p>
          <a:p>
            <a:pPr marL="0" lvl="0" indent="0" algn="l" rtl="0">
              <a:spcBef>
                <a:spcPts val="0"/>
              </a:spcBef>
              <a:spcAft>
                <a:spcPts val="0"/>
              </a:spcAft>
              <a:buNone/>
            </a:pPr>
            <a:r>
              <a:rPr lang="en"/>
              <a:t>ConfigMaps and Secrets are kind of like Volumes, as you’ll see.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09fc81a05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09fc81a0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CNCF is a sub-foundation of the Linux Foundation</a:t>
            </a:r>
            <a:endParaRPr/>
          </a:p>
          <a:p>
            <a:pPr marL="457200" lvl="0" indent="-298450" algn="l" rtl="0">
              <a:spcBef>
                <a:spcPts val="0"/>
              </a:spcBef>
              <a:spcAft>
                <a:spcPts val="0"/>
              </a:spcAft>
              <a:buSzPts val="1100"/>
              <a:buChar char="●"/>
            </a:pPr>
            <a:r>
              <a:rPr lang="en"/>
              <a:t>A vendor neutral entity to manage “cloud native” projects</a:t>
            </a:r>
            <a:endParaRPr/>
          </a:p>
          <a:p>
            <a:pPr marL="457200" lvl="0" indent="-298450" algn="l" rtl="0">
              <a:spcBef>
                <a:spcPts val="0"/>
              </a:spcBef>
              <a:spcAft>
                <a:spcPts val="0"/>
              </a:spcAft>
              <a:buSzPts val="1100"/>
              <a:buChar char="●"/>
            </a:pPr>
            <a:r>
              <a:rPr lang="en"/>
              <a:t>Projects that are “cloud native” generally focus on:</a:t>
            </a:r>
            <a:endParaRPr/>
          </a:p>
          <a:p>
            <a:pPr marL="914400" lvl="1" indent="-298450" algn="l" rtl="0">
              <a:spcBef>
                <a:spcPts val="0"/>
              </a:spcBef>
              <a:spcAft>
                <a:spcPts val="0"/>
              </a:spcAft>
              <a:buSzPts val="1100"/>
              <a:buChar char="○"/>
            </a:pPr>
            <a:r>
              <a:rPr lang="en"/>
              <a:t>containers</a:t>
            </a:r>
            <a:endParaRPr/>
          </a:p>
          <a:p>
            <a:pPr marL="914400" lvl="1" indent="-298450" algn="l" rtl="0">
              <a:spcBef>
                <a:spcPts val="0"/>
              </a:spcBef>
              <a:spcAft>
                <a:spcPts val="0"/>
              </a:spcAft>
              <a:buSzPts val="1100"/>
              <a:buChar char="○"/>
            </a:pPr>
            <a:r>
              <a:rPr lang="en"/>
              <a:t>dynamic orchestration</a:t>
            </a:r>
            <a:endParaRPr/>
          </a:p>
          <a:p>
            <a:pPr marL="914400" lvl="1" indent="-298450" algn="l" rtl="0">
              <a:spcBef>
                <a:spcPts val="0"/>
              </a:spcBef>
              <a:spcAft>
                <a:spcPts val="0"/>
              </a:spcAft>
              <a:buSzPts val="1100"/>
              <a:buChar char="○"/>
            </a:pPr>
            <a:r>
              <a:rPr lang="en"/>
              <a:t>enable “microservice” deployment methodologies</a:t>
            </a:r>
            <a:endParaRPr/>
          </a:p>
          <a:p>
            <a:pPr marL="914400" lvl="1" indent="-298450" algn="l" rtl="0">
              <a:spcBef>
                <a:spcPts val="0"/>
              </a:spcBef>
              <a:spcAft>
                <a:spcPts val="0"/>
              </a:spcAft>
              <a:buSzPts val="1100"/>
              <a:buChar char="○"/>
            </a:pPr>
            <a:r>
              <a:rPr lang="en"/>
              <a:t>can be logging, monitoring, containerizers etc</a:t>
            </a:r>
            <a:endParaRPr/>
          </a:p>
          <a:p>
            <a:pPr marL="457200" lvl="0" indent="-298450" algn="l" rtl="0">
              <a:spcBef>
                <a:spcPts val="0"/>
              </a:spcBef>
              <a:spcAft>
                <a:spcPts val="0"/>
              </a:spcAft>
              <a:buClr>
                <a:schemeClr val="dk1"/>
              </a:buClr>
              <a:buSzPts val="1100"/>
              <a:buChar char="●"/>
            </a:pPr>
            <a:r>
              <a:rPr lang="en">
                <a:solidFill>
                  <a:schemeClr val="dk1"/>
                </a:solidFill>
              </a:rPr>
              <a:t>Kubernetes was the first project under the CNCF, and the first to be “graduated”</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309fc81a05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309fc81a05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Configmap data is stored “outside” of the cluster (in etcd)</a:t>
            </a:r>
            <a:endParaRPr/>
          </a:p>
          <a:p>
            <a:pPr marL="0" lvl="0" indent="0" algn="l" rtl="0">
              <a:spcBef>
                <a:spcPts val="0"/>
              </a:spcBef>
              <a:spcAft>
                <a:spcPts val="0"/>
              </a:spcAft>
              <a:buNone/>
            </a:pPr>
            <a:r>
              <a:rPr lang="en"/>
              <a:t>They are insanely versatile. You can inject them as environment variables at runtime, as a command arg, or as a file or folder via a volume mount.</a:t>
            </a:r>
            <a:endParaRPr/>
          </a:p>
          <a:p>
            <a:pPr marL="0" lvl="0" indent="0" algn="l" rtl="0">
              <a:spcBef>
                <a:spcPts val="0"/>
              </a:spcBef>
              <a:spcAft>
                <a:spcPts val="0"/>
              </a:spcAft>
              <a:buNone/>
            </a:pPr>
            <a:endParaRPr/>
          </a:p>
          <a:p>
            <a:pPr marL="0" lvl="0" indent="0" algn="l" rtl="0">
              <a:spcBef>
                <a:spcPts val="0"/>
              </a:spcBef>
              <a:spcAft>
                <a:spcPts val="0"/>
              </a:spcAft>
              <a:buNone/>
            </a:pPr>
            <a:r>
              <a:rPr lang="en"/>
              <a:t>They can also be created in a multitude of ways.</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341507fdae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341507fda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pretty basic example of a configmap. </a:t>
            </a:r>
            <a:endParaRPr/>
          </a:p>
          <a:p>
            <a:pPr marL="0" lvl="0" indent="0" algn="l" rtl="0">
              <a:spcBef>
                <a:spcPts val="0"/>
              </a:spcBef>
              <a:spcAft>
                <a:spcPts val="0"/>
              </a:spcAft>
              <a:buNone/>
            </a:pPr>
            <a:r>
              <a:rPr lang="en"/>
              <a:t>It has three different keys and values.</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31f07f2325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31f07f232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Like I said there are a lot of different ways to create a configmap and all yield the same result.</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37748a895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37748a895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kubectl and simply pass it strings for everything</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aa73fac60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3aa73fac60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pass it a folder and it will be smart and map the files to keys within the configmap</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3aa73fac60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3aa73fac60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 you can pass the files individually.</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09fc81a05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309fc81a05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Secrets for the most part are functionally identical to ConfigMaps with a few small key differences</a:t>
            </a:r>
            <a:endParaRPr/>
          </a:p>
          <a:p>
            <a:pPr marL="914400" lvl="1" indent="-298450" algn="l" rtl="0">
              <a:spcBef>
                <a:spcPts val="0"/>
              </a:spcBef>
              <a:spcAft>
                <a:spcPts val="0"/>
              </a:spcAft>
              <a:buSzPts val="1100"/>
              <a:buChar char="○"/>
            </a:pPr>
            <a:r>
              <a:rPr lang="en"/>
              <a:t>stored as base64 encoded content</a:t>
            </a:r>
            <a:endParaRPr/>
          </a:p>
          <a:p>
            <a:pPr marL="914400" lvl="1" indent="-298450" algn="l" rtl="0">
              <a:spcBef>
                <a:spcPts val="0"/>
              </a:spcBef>
              <a:spcAft>
                <a:spcPts val="0"/>
              </a:spcAft>
              <a:buSzPts val="1100"/>
              <a:buChar char="○"/>
            </a:pPr>
            <a:r>
              <a:rPr lang="en"/>
              <a:t>encrypted if configured</a:t>
            </a:r>
            <a:endParaRPr/>
          </a:p>
          <a:p>
            <a:pPr marL="457200" lvl="0" indent="-298450" algn="l" rtl="0">
              <a:spcBef>
                <a:spcPts val="0"/>
              </a:spcBef>
              <a:spcAft>
                <a:spcPts val="0"/>
              </a:spcAft>
              <a:buSzPts val="1100"/>
              <a:buChar char="●"/>
            </a:pPr>
            <a:r>
              <a:rPr lang="en"/>
              <a:t>great for user/pass or certs</a:t>
            </a:r>
            <a:endParaRPr/>
          </a:p>
          <a:p>
            <a:pPr marL="457200" lvl="0" indent="-298450" algn="l" rtl="0">
              <a:spcBef>
                <a:spcPts val="0"/>
              </a:spcBef>
              <a:spcAft>
                <a:spcPts val="0"/>
              </a:spcAft>
              <a:buSzPts val="1100"/>
              <a:buChar char="●"/>
            </a:pPr>
            <a:r>
              <a:rPr lang="en"/>
              <a:t>and can be created the same way as configmaps</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41507fdae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341507fdae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Looks very similar to ConfigMap</a:t>
            </a:r>
            <a:endParaRPr/>
          </a:p>
          <a:p>
            <a:pPr marL="457200" lvl="0" indent="-298450" algn="l" rtl="0">
              <a:spcBef>
                <a:spcPts val="0"/>
              </a:spcBef>
              <a:spcAft>
                <a:spcPts val="0"/>
              </a:spcAft>
              <a:buSzPts val="1100"/>
              <a:buChar char="●"/>
            </a:pPr>
            <a:r>
              <a:rPr lang="en"/>
              <a:t>Now has a type:</a:t>
            </a:r>
            <a:endParaRPr/>
          </a:p>
          <a:p>
            <a:pPr marL="914400" lvl="1" indent="-298450" algn="l" rtl="0">
              <a:spcBef>
                <a:spcPts val="0"/>
              </a:spcBef>
              <a:spcAft>
                <a:spcPts val="0"/>
              </a:spcAft>
              <a:buSzPts val="1100"/>
              <a:buChar char="○"/>
            </a:pPr>
            <a:r>
              <a:rPr lang="en"/>
              <a:t>docker-registry - used by container runtime to pull images from private registries</a:t>
            </a:r>
            <a:endParaRPr/>
          </a:p>
          <a:p>
            <a:pPr marL="914400" lvl="1" indent="-298450" algn="l" rtl="0">
              <a:spcBef>
                <a:spcPts val="0"/>
              </a:spcBef>
              <a:spcAft>
                <a:spcPts val="0"/>
              </a:spcAft>
              <a:buSzPts val="1100"/>
              <a:buChar char="○"/>
            </a:pPr>
            <a:r>
              <a:rPr lang="en"/>
              <a:t>generic - just unstructured data</a:t>
            </a:r>
            <a:endParaRPr/>
          </a:p>
          <a:p>
            <a:pPr marL="914400" lvl="1" indent="-298450" algn="l" rtl="0">
              <a:spcBef>
                <a:spcPts val="0"/>
              </a:spcBef>
              <a:spcAft>
                <a:spcPts val="0"/>
              </a:spcAft>
              <a:buSzPts val="1100"/>
              <a:buChar char="○"/>
            </a:pPr>
            <a:r>
              <a:rPr lang="en"/>
              <a:t>tls - pub/priv keys that can be used both inside a container and out by k8s itself</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341507fdae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341507fda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Same as ConfigMaps except you now have to tell it what kind of secret (we use generic here)</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3aa73fac60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3aa73fac60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From literals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09d150e2f_0_1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09d150e2f_0_1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Very active project</a:t>
            </a:r>
            <a:endParaRPr/>
          </a:p>
          <a:p>
            <a:pPr marL="457200" lvl="0" indent="-298450" algn="l" rtl="0">
              <a:spcBef>
                <a:spcPts val="0"/>
              </a:spcBef>
              <a:spcAft>
                <a:spcPts val="0"/>
              </a:spcAft>
              <a:buSzPts val="1100"/>
              <a:buChar char="●"/>
            </a:pPr>
            <a:r>
              <a:rPr lang="en"/>
              <a:t>42k starts on github</a:t>
            </a:r>
            <a:endParaRPr/>
          </a:p>
          <a:p>
            <a:pPr marL="457200" lvl="0" indent="-298450" algn="l" rtl="0">
              <a:spcBef>
                <a:spcPts val="0"/>
              </a:spcBef>
              <a:spcAft>
                <a:spcPts val="0"/>
              </a:spcAft>
              <a:buSzPts val="1100"/>
              <a:buChar char="●"/>
            </a:pPr>
            <a:r>
              <a:rPr lang="en"/>
              <a:t>1800+ contributors to main core repo</a:t>
            </a:r>
            <a:endParaRPr/>
          </a:p>
          <a:p>
            <a:pPr marL="457200" lvl="0" indent="-298450" algn="l" rtl="0">
              <a:spcBef>
                <a:spcPts val="0"/>
              </a:spcBef>
              <a:spcAft>
                <a:spcPts val="0"/>
              </a:spcAft>
              <a:buSzPts val="1100"/>
              <a:buChar char="●"/>
            </a:pPr>
            <a:r>
              <a:rPr lang="en"/>
              <a:t>most discussed repo on github</a:t>
            </a:r>
            <a:endParaRPr/>
          </a:p>
          <a:p>
            <a:pPr marL="457200" lvl="0" indent="-298450" algn="l" rtl="0">
              <a:spcBef>
                <a:spcPts val="0"/>
              </a:spcBef>
              <a:spcAft>
                <a:spcPts val="0"/>
              </a:spcAft>
              <a:buSzPts val="1100"/>
              <a:buChar char="●"/>
            </a:pPr>
            <a:r>
              <a:rPr lang="en"/>
              <a:t>massive slack team with 50k+ users</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3aa73fac60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3aa73fac60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From a directory</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37748a8954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37748a895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From individual files</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437dd53308_24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437dd53308_2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On the left is ConfigMaps, right is Secret</a:t>
            </a:r>
            <a:endParaRPr/>
          </a:p>
          <a:p>
            <a:pPr marL="457200" lvl="0" indent="-298450" algn="l" rtl="0">
              <a:spcBef>
                <a:spcPts val="0"/>
              </a:spcBef>
              <a:spcAft>
                <a:spcPts val="0"/>
              </a:spcAft>
              <a:buSzPts val="1100"/>
              <a:buChar char="●"/>
            </a:pPr>
            <a:r>
              <a:rPr lang="en"/>
              <a:t>K8s lets you pass all sorts of information into a container, with environment variables being one of them</a:t>
            </a:r>
            <a:endParaRPr/>
          </a:p>
          <a:p>
            <a:pPr marL="457200" lvl="0" indent="-298450" algn="l" rtl="0">
              <a:spcBef>
                <a:spcPts val="0"/>
              </a:spcBef>
              <a:spcAft>
                <a:spcPts val="0"/>
              </a:spcAft>
              <a:buSzPts val="1100"/>
              <a:buChar char="●"/>
            </a:pPr>
            <a:r>
              <a:rPr lang="en"/>
              <a:t>uses ‘valueFrom’</a:t>
            </a:r>
            <a:endParaRPr/>
          </a:p>
          <a:p>
            <a:pPr marL="914400" lvl="1" indent="-298450" algn="l" rtl="0">
              <a:spcBef>
                <a:spcPts val="0"/>
              </a:spcBef>
              <a:spcAft>
                <a:spcPts val="0"/>
              </a:spcAft>
              <a:buSzPts val="1100"/>
              <a:buChar char="○"/>
            </a:pPr>
            <a:r>
              <a:rPr lang="en"/>
              <a:t>specify that it comes from a ConfigMap or Secret, give it the cm/secret name and key you want to query</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341507fdae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341507fda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Can then access it just as you would any other env var</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437dd53308_24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437dd53308_2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Also means it can be used in the command when launching a container</a:t>
            </a:r>
            <a:endParaRPr/>
          </a:p>
          <a:p>
            <a:pPr marL="457200" lvl="0" indent="-298450" algn="l" rtl="0">
              <a:spcBef>
                <a:spcPts val="0"/>
              </a:spcBef>
              <a:spcAft>
                <a:spcPts val="0"/>
              </a:spcAft>
              <a:buSzPts val="1100"/>
              <a:buChar char="●"/>
            </a:pPr>
            <a:r>
              <a:rPr lang="en"/>
              <a:t>This is the same thing from the last example</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341507fdae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341507fdae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Now instead of printing them off, we just use normal shell expansion to use them</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341507fdae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341507fdae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Last method is actually mounting them as a volume</a:t>
            </a:r>
            <a:endParaRPr/>
          </a:p>
          <a:p>
            <a:pPr marL="457200" lvl="0" indent="-298450" algn="l" rtl="0">
              <a:spcBef>
                <a:spcPts val="0"/>
              </a:spcBef>
              <a:spcAft>
                <a:spcPts val="0"/>
              </a:spcAft>
              <a:buSzPts val="1100"/>
              <a:buChar char="●"/>
            </a:pPr>
            <a:r>
              <a:rPr lang="en"/>
              <a:t>we specify volume type as a configmap or secret and give it the name</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437dd53308_24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437dd53308_24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Within the container itself, we reference it as we would any other volume</a:t>
            </a:r>
            <a:endParaRPr/>
          </a:p>
          <a:p>
            <a:pPr marL="457200" lvl="0" indent="-298450" algn="l" rtl="0">
              <a:spcBef>
                <a:spcPts val="0"/>
              </a:spcBef>
              <a:spcAft>
                <a:spcPts val="0"/>
              </a:spcAft>
              <a:buSzPts val="1100"/>
              <a:buChar char="●"/>
            </a:pPr>
            <a:r>
              <a:rPr lang="en"/>
              <a:t>we specify the name, and give it a path</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30b0ca7763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30b0ca7763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3104d8a12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3104d8a12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09d150e2f_0_1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09d150e2f_0_1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Also one of the largest open source projects based on commits and PRs.</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30c3865b17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30c3865b1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31f497f36b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31f497f36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Community driven, constantly updated. The documentation and API references are updated with each release. </a:t>
            </a:r>
            <a:endParaRPr/>
          </a:p>
          <a:p>
            <a:pPr marL="0" lvl="0" indent="0" algn="l" rtl="0">
              <a:spcBef>
                <a:spcPts val="0"/>
              </a:spcBef>
              <a:spcAft>
                <a:spcPts val="0"/>
              </a:spcAft>
              <a:buNone/>
            </a:pPr>
            <a:r>
              <a:rPr lang="en"/>
              <a:t>There’s an entire group dedicated to this effort.</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31f497f36b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31f497f36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main slacks to be aware of. </a:t>
            </a:r>
            <a:endParaRPr/>
          </a:p>
          <a:p>
            <a:pPr marL="0" lvl="0" indent="0" algn="l" rtl="0">
              <a:spcBef>
                <a:spcPts val="0"/>
              </a:spcBef>
              <a:spcAft>
                <a:spcPts val="0"/>
              </a:spcAft>
              <a:buNone/>
            </a:pPr>
            <a:endParaRPr/>
          </a:p>
          <a:p>
            <a:pPr marL="0" lvl="0" indent="0" algn="l" rtl="0">
              <a:spcBef>
                <a:spcPts val="0"/>
              </a:spcBef>
              <a:spcAft>
                <a:spcPts val="0"/>
              </a:spcAft>
              <a:buNone/>
            </a:pPr>
            <a:r>
              <a:rPr lang="en"/>
              <a:t>The Kubernetes slack has a lot of activity and can be a good place to ask questions or connect with other users.</a:t>
            </a:r>
            <a:endParaRPr/>
          </a:p>
          <a:p>
            <a:pPr marL="0" lvl="0" indent="0" algn="l" rtl="0">
              <a:spcBef>
                <a:spcPts val="0"/>
              </a:spcBef>
              <a:spcAft>
                <a:spcPts val="0"/>
              </a:spcAft>
              <a:buNone/>
            </a:pPr>
            <a:endParaRPr/>
          </a:p>
          <a:p>
            <a:pPr marL="0" lvl="0" indent="0" algn="l" rtl="0">
              <a:spcBef>
                <a:spcPts val="0"/>
              </a:spcBef>
              <a:spcAft>
                <a:spcPts val="0"/>
              </a:spcAft>
              <a:buNone/>
            </a:pPr>
            <a:r>
              <a:rPr lang="en"/>
              <a:t>The CNCF slack isn’t for support, but more for policy and connecting with other places looking to use cloud native technology. </a:t>
            </a:r>
            <a:endParaRPr/>
          </a:p>
          <a:p>
            <a:pPr marL="0" lvl="0" indent="0" algn="l" rtl="0">
              <a:spcBef>
                <a:spcPts val="0"/>
              </a:spcBef>
              <a:spcAft>
                <a:spcPts val="0"/>
              </a:spcAft>
              <a:buNone/>
            </a:pPr>
            <a:endParaRPr/>
          </a:p>
          <a:p>
            <a:pPr marL="0" lvl="0" indent="0" algn="l" rtl="0">
              <a:spcBef>
                <a:spcPts val="0"/>
              </a:spcBef>
              <a:spcAft>
                <a:spcPts val="0"/>
              </a:spcAft>
              <a:buNone/>
            </a:pPr>
            <a:r>
              <a:rPr lang="en"/>
              <a:t>There is also an #academia channel within the CNCF slack that we frequent.</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3b37c4435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3b37c4435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 has taken the place of our old mail group. It is active and many community members watch and answer questions.</a:t>
            </a:r>
            <a:endParaRPr/>
          </a:p>
          <a:p>
            <a:pPr marL="0" lvl="0" indent="0" algn="l" rtl="0">
              <a:spcBef>
                <a:spcPts val="0"/>
              </a:spcBef>
              <a:spcAft>
                <a:spcPts val="0"/>
              </a:spcAft>
              <a:buNone/>
            </a:pPr>
            <a:br>
              <a:rPr lang="en"/>
            </a:br>
            <a:r>
              <a:rPr lang="en"/>
              <a:t>There is a Kubernetes subreddit, albeit unofficial, that has some activity.</a:t>
            </a:r>
            <a:endParaRPr/>
          </a:p>
          <a:p>
            <a:pPr marL="0" lvl="0" indent="0" algn="l" rtl="0">
              <a:spcBef>
                <a:spcPts val="0"/>
              </a:spcBef>
              <a:spcAft>
                <a:spcPts val="0"/>
              </a:spcAft>
              <a:buNone/>
            </a:pPr>
            <a:endParaRPr/>
          </a:p>
          <a:p>
            <a:pPr marL="0" lvl="0" indent="0" algn="l" rtl="0">
              <a:spcBef>
                <a:spcPts val="0"/>
              </a:spcBef>
              <a:spcAft>
                <a:spcPts val="0"/>
              </a:spcAft>
              <a:buNone/>
            </a:pPr>
            <a:r>
              <a:rPr lang="en"/>
              <a:t>Finally Kubernetes-tagged Stack Overflow questions are monitored and that activity is even tracked and charted for community engagement.</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1f497f36b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31f497f36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Engaging in the community is a great way to stay on top of changes and foster new ideas.</a:t>
            </a:r>
            <a:endParaRPr/>
          </a:p>
          <a:p>
            <a:pPr marL="0" lvl="0" indent="0" algn="l" rtl="0">
              <a:spcBef>
                <a:spcPts val="0"/>
              </a:spcBef>
              <a:spcAft>
                <a:spcPts val="0"/>
              </a:spcAft>
              <a:buNone/>
            </a:pPr>
            <a:endParaRPr/>
          </a:p>
          <a:p>
            <a:pPr marL="0" lvl="0" indent="0" algn="l" rtl="0">
              <a:spcBef>
                <a:spcPts val="0"/>
              </a:spcBef>
              <a:spcAft>
                <a:spcPts val="0"/>
              </a:spcAft>
              <a:buNone/>
            </a:pPr>
            <a:r>
              <a:rPr lang="en"/>
              <a:t>These are a couple good resources to find a meetup near you. We run our own out of Ann Arbor, and hopefully there’s one near you.</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3423802bb7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3423802bb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lieu of a meetup, there are several large conventions that focus on showcasing end users of this technology. </a:t>
            </a:r>
            <a:br>
              <a:rPr lang="en"/>
            </a:br>
            <a:br>
              <a:rPr lang="en"/>
            </a:br>
            <a:r>
              <a:rPr lang="en"/>
              <a:t>At KubeCon US we’re looking to host an academic lunch and once things are finalized we’ll get details out.</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437dd53308_23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437dd53308_2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last main resource is the Kubernetes GitHub Org and Repos. </a:t>
            </a:r>
            <a:endParaRPr/>
          </a:p>
          <a:p>
            <a:pPr marL="0" lvl="0" indent="0" algn="l" rtl="0">
              <a:spcBef>
                <a:spcPts val="0"/>
              </a:spcBef>
              <a:spcAft>
                <a:spcPts val="0"/>
              </a:spcAft>
              <a:buNone/>
            </a:pPr>
            <a:endParaRPr/>
          </a:p>
          <a:p>
            <a:pPr marL="0" lvl="0" indent="0" algn="l" rtl="0">
              <a:spcBef>
                <a:spcPts val="0"/>
              </a:spcBef>
              <a:spcAft>
                <a:spcPts val="0"/>
              </a:spcAft>
              <a:buNone/>
            </a:pPr>
            <a:r>
              <a:rPr lang="en"/>
              <a:t>This can cause shell shock, but it’s worth noting how things are structured. </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a lot of different repos within the org because the code base is structured into many sub-projects.</a:t>
            </a:r>
            <a:endParaRPr/>
          </a:p>
          <a:p>
            <a:pPr marL="0" lvl="0" indent="0" algn="l" rtl="0">
              <a:spcBef>
                <a:spcPts val="0"/>
              </a:spcBef>
              <a:spcAft>
                <a:spcPts val="0"/>
              </a:spcAft>
              <a:buNone/>
            </a:pPr>
            <a:endParaRPr/>
          </a:p>
          <a:p>
            <a:pPr marL="0" lvl="0" indent="0" algn="l" rtl="0">
              <a:spcBef>
                <a:spcPts val="0"/>
              </a:spcBef>
              <a:spcAft>
                <a:spcPts val="0"/>
              </a:spcAft>
              <a:buNone/>
            </a:pPr>
            <a:r>
              <a:rPr lang="en"/>
              <a:t>Responsibility for maintaining and organizing code changes falls to various groups</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437dd53308_23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437dd53308_2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groups are called Special Interest Groups, or SIGs.</a:t>
            </a:r>
            <a:endParaRPr/>
          </a:p>
          <a:p>
            <a:pPr marL="0" lvl="0" indent="0" algn="l" rtl="0">
              <a:spcBef>
                <a:spcPts val="0"/>
              </a:spcBef>
              <a:spcAft>
                <a:spcPts val="0"/>
              </a:spcAft>
              <a:buNone/>
            </a:pPr>
            <a:endParaRPr/>
          </a:p>
          <a:p>
            <a:pPr marL="0" lvl="0" indent="0" algn="l" rtl="0">
              <a:spcBef>
                <a:spcPts val="0"/>
              </a:spcBef>
              <a:spcAft>
                <a:spcPts val="0"/>
              </a:spcAft>
              <a:buNone/>
            </a:pPr>
            <a:r>
              <a:rPr lang="en"/>
              <a:t>The goal for everything within the project is transparency. All SIGs strive to record and post their meetings and all SIG slacks can be freely joined.</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31f497f36b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31f497f36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a lot of them. </a:t>
            </a:r>
            <a:br>
              <a:rPr lang="en"/>
            </a:br>
            <a:br>
              <a:rPr lang="en"/>
            </a:br>
            <a:r>
              <a:rPr lang="en"/>
              <a:t>If anyone has questions on what code might fall under which SIG, please ask.</a:t>
            </a:r>
            <a:endParaRPr/>
          </a:p>
          <a:p>
            <a:pPr marL="0" lvl="0" indent="0" algn="l" rtl="0">
              <a:spcBef>
                <a:spcPts val="0"/>
              </a:spcBef>
              <a:spcAft>
                <a:spcPts val="0"/>
              </a:spcAft>
              <a:buNone/>
            </a:pPr>
            <a:endParaRPr/>
          </a:p>
          <a:p>
            <a:pPr marL="0" lvl="0" indent="0" algn="l" rtl="0">
              <a:spcBef>
                <a:spcPts val="0"/>
              </a:spcBef>
              <a:spcAft>
                <a:spcPts val="0"/>
              </a:spcAft>
              <a:buNone/>
            </a:pPr>
            <a:r>
              <a:rPr lang="en"/>
              <a:t>If you ever have to file an Issue on GitHub, knowing this helps immensely as every Issue requires a SIG tag. Think routing a helpdesk ticket to the correct group.</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3738a4b15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3738a4b15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addition to SIGs, there are Working Groups whose main focus is a specific short-term task or an area that spans multiple sigs.</a:t>
            </a:r>
            <a:endParaRPr/>
          </a:p>
          <a:p>
            <a:pPr marL="0" lvl="0" indent="0" algn="l" rtl="0">
              <a:spcBef>
                <a:spcPts val="0"/>
              </a:spcBef>
              <a:spcAft>
                <a:spcPts val="0"/>
              </a:spcAft>
              <a:buNone/>
            </a:pPr>
            <a:endParaRPr/>
          </a:p>
          <a:p>
            <a:pPr marL="0" lvl="0" indent="0" algn="l" rtl="0">
              <a:spcBef>
                <a:spcPts val="0"/>
              </a:spcBef>
              <a:spcAft>
                <a:spcPts val="0"/>
              </a:spcAft>
              <a:buNone/>
            </a:pPr>
            <a:r>
              <a:rPr lang="en"/>
              <a:t>If you were migrating from one data center to another, that might require a large effort across multiple groups within your organization.</a:t>
            </a:r>
            <a:endParaRPr/>
          </a:p>
          <a:p>
            <a:pPr marL="0" lvl="0" indent="0" algn="l" rtl="0">
              <a:spcBef>
                <a:spcPts val="0"/>
              </a:spcBef>
              <a:spcAft>
                <a:spcPts val="0"/>
              </a:spcAft>
              <a:buNone/>
            </a:pPr>
            <a:endParaRPr/>
          </a:p>
          <a:p>
            <a:pPr marL="0" lvl="0" indent="0" algn="l" rtl="0">
              <a:spcBef>
                <a:spcPts val="0"/>
              </a:spcBef>
              <a:spcAft>
                <a:spcPts val="0"/>
              </a:spcAft>
              <a:buNone/>
            </a:pPr>
            <a:r>
              <a:rPr lang="en"/>
              <a:t>A WG is just like that across multiple SIGs.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c4f0e46e8_4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c4f0e46e8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There are a few small things we should mention</a:t>
            </a:r>
            <a:endParaRPr/>
          </a:p>
          <a:p>
            <a:pPr marL="457200" lvl="0" indent="-298450" algn="l" rtl="0">
              <a:spcBef>
                <a:spcPts val="0"/>
              </a:spcBef>
              <a:spcAft>
                <a:spcPts val="0"/>
              </a:spcAft>
              <a:buSzPts val="1100"/>
              <a:buChar char="●"/>
            </a:pPr>
            <a:r>
              <a:rPr lang="en"/>
              <a:t>It’s kind of a chicken and egg problem. But we need to talk about these before the stuff that supports and extends it</a:t>
            </a:r>
            <a:endParaRPr/>
          </a:p>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35dc65f21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35dc65f2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here are the current WGs as of this date.</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31f07f2325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31f07f232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3423802bb7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3423802bb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37dd53308_2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37dd53308_2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818d3ba1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818d3ba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c4f0e46e8_4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c4f0e46e8_4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Higher level objects manage replicas, fault tolerance etc.</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c4f0e46e8_4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c4f0e46e8_4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While this may seem like a technical definition, in practice it can be viewed more simply: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service is an internal load balancer to your pod(s). </a:t>
            </a:r>
            <a:br>
              <a:rPr lang="en">
                <a:solidFill>
                  <a:schemeClr val="dk1"/>
                </a:solidFill>
              </a:rPr>
            </a:br>
            <a:br>
              <a:rPr lang="en">
                <a:solidFill>
                  <a:schemeClr val="dk1"/>
                </a:solidFill>
              </a:rPr>
            </a:br>
            <a:r>
              <a:rPr lang="en">
                <a:solidFill>
                  <a:schemeClr val="dk1"/>
                </a:solidFill>
              </a:rPr>
              <a:t>You have 3 HTTP pods scheduled? Create a service, reference the pods, and (internally) it will load balance across the three.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c6fb011ab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c6fb011a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Services are persistent objects used to reference ephemeral resources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09fc81a05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09fc81a0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 right into the meat of the internals.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b2c5b205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b2c5b205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General High Level Architecture Overview</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There is 1-n number of masters or control plane servers, usually deployed in 1,3,5,7 configurations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Up to 5000 “worker nodes”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This is what it’s certified to and E2E tests are built for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09fc81a05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309fc81a0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09fc81a05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09fc81a0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Kube-apiserver</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Gate keeper for everything in kubernetes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EVERYTHING interacts with kubernetes through the apiserver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Etcd</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Distributed storage back end for kubernetes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apiserver is the only thing that talks to it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Kube-controller-manager</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home of the core controllers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kube-scheduler</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handes placement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09fc81a05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09fc81a05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provides forward facing REST interface into k8s itself</a:t>
            </a:r>
            <a:endParaRPr/>
          </a:p>
          <a:p>
            <a:pPr marL="457200" lvl="0" indent="-298450" algn="l" rtl="0">
              <a:spcBef>
                <a:spcPts val="0"/>
              </a:spcBef>
              <a:spcAft>
                <a:spcPts val="0"/>
              </a:spcAft>
              <a:buSzPts val="1100"/>
              <a:buChar char="●"/>
            </a:pPr>
            <a:r>
              <a:rPr lang="en"/>
              <a:t>everything, ALL components interact with each other through the api-server</a:t>
            </a:r>
            <a:endParaRPr/>
          </a:p>
          <a:p>
            <a:pPr marL="457200" lvl="0" indent="-298450" algn="l" rtl="0">
              <a:spcBef>
                <a:spcPts val="0"/>
              </a:spcBef>
              <a:spcAft>
                <a:spcPts val="0"/>
              </a:spcAft>
              <a:buSzPts val="1100"/>
              <a:buChar char="●"/>
            </a:pPr>
            <a:r>
              <a:rPr lang="en"/>
              <a:t>handles authn, authz, request validation, mutation and admission control and serves as a generic front end to the backing datastore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09fc81a05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09fc81a05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is the backing datastore</a:t>
            </a:r>
            <a:endParaRPr/>
          </a:p>
          <a:p>
            <a:pPr marL="457200" lvl="0" indent="-298450" algn="l" rtl="0">
              <a:spcBef>
                <a:spcPts val="0"/>
              </a:spcBef>
              <a:spcAft>
                <a:spcPts val="0"/>
              </a:spcAft>
              <a:buSzPts val="1100"/>
              <a:buChar char="●"/>
            </a:pPr>
            <a:r>
              <a:rPr lang="en"/>
              <a:t>extremely durable and highly available key-value store</a:t>
            </a:r>
            <a:endParaRPr/>
          </a:p>
          <a:p>
            <a:pPr marL="457200" lvl="0" indent="-298450" algn="l" rtl="0">
              <a:spcBef>
                <a:spcPts val="0"/>
              </a:spcBef>
              <a:spcAft>
                <a:spcPts val="0"/>
              </a:spcAft>
              <a:buSzPts val="1100"/>
              <a:buChar char="●"/>
            </a:pPr>
            <a:r>
              <a:rPr lang="en"/>
              <a:t>was developed originally by coreos now redhat</a:t>
            </a:r>
            <a:endParaRPr/>
          </a:p>
          <a:p>
            <a:pPr marL="914400" lvl="1" indent="-298450" algn="l" rtl="0">
              <a:spcBef>
                <a:spcPts val="0"/>
              </a:spcBef>
              <a:spcAft>
                <a:spcPts val="0"/>
              </a:spcAft>
              <a:buSzPts val="1100"/>
              <a:buChar char="○"/>
            </a:pPr>
            <a:r>
              <a:rPr lang="en"/>
              <a:t>however it is in the process of being donated to the CNCF</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09fc81a05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09fc81a0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provides HA via raft</a:t>
            </a:r>
            <a:endParaRPr/>
          </a:p>
          <a:p>
            <a:pPr marL="457200" lvl="0" indent="-298450" algn="l" rtl="0">
              <a:spcBef>
                <a:spcPts val="0"/>
              </a:spcBef>
              <a:spcAft>
                <a:spcPts val="0"/>
              </a:spcAft>
              <a:buSzPts val="1100"/>
              <a:buChar char="●"/>
            </a:pPr>
            <a:r>
              <a:rPr lang="en"/>
              <a:t>requires quorum of systems</a:t>
            </a:r>
            <a:endParaRPr/>
          </a:p>
          <a:p>
            <a:pPr marL="457200" lvl="0" indent="-298450" algn="l" rtl="0">
              <a:spcBef>
                <a:spcPts val="0"/>
              </a:spcBef>
              <a:spcAft>
                <a:spcPts val="0"/>
              </a:spcAft>
              <a:buSzPts val="1100"/>
              <a:buChar char="●"/>
            </a:pPr>
            <a:r>
              <a:rPr lang="en"/>
              <a:t>Typically aim for 1,3,5,7 control plane servers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44f22e971b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44f22e971b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09fc81a05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09fc81a0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Its the director behind the scenes</a:t>
            </a:r>
            <a:endParaRPr/>
          </a:p>
          <a:p>
            <a:pPr marL="457200" lvl="0" indent="-298450" algn="l" rtl="0">
              <a:spcBef>
                <a:spcPts val="0"/>
              </a:spcBef>
              <a:spcAft>
                <a:spcPts val="0"/>
              </a:spcAft>
              <a:buSzPts val="1100"/>
              <a:buChar char="●"/>
            </a:pPr>
            <a:r>
              <a:rPr lang="en"/>
              <a:t>The thing that says “hey I need a few more pods spun up”</a:t>
            </a:r>
            <a:endParaRPr/>
          </a:p>
          <a:p>
            <a:pPr marL="457200" lvl="0" indent="-298450" algn="l" rtl="0">
              <a:spcBef>
                <a:spcPts val="0"/>
              </a:spcBef>
              <a:spcAft>
                <a:spcPts val="0"/>
              </a:spcAft>
              <a:buSzPts val="1100"/>
              <a:buChar char="●"/>
            </a:pPr>
            <a:r>
              <a:rPr lang="en"/>
              <a:t>Does NOT handle scheduling, just decides what the desired state of the cluster should look like</a:t>
            </a:r>
            <a:endParaRPr/>
          </a:p>
          <a:p>
            <a:pPr marL="914400" lvl="1" indent="-298450" algn="l" rtl="0">
              <a:spcBef>
                <a:spcPts val="0"/>
              </a:spcBef>
              <a:spcAft>
                <a:spcPts val="0"/>
              </a:spcAft>
              <a:buSzPts val="1100"/>
              <a:buChar char="○"/>
            </a:pPr>
            <a:r>
              <a:rPr lang="en"/>
              <a:t>e.g. receives request for a deployment, produces replicaset, then produces pods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09fc81a05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09fc81a05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scheduler decides which nodes should run which pods</a:t>
            </a:r>
            <a:endParaRPr/>
          </a:p>
          <a:p>
            <a:pPr marL="914400" lvl="1" indent="-298450" algn="l" rtl="0">
              <a:spcBef>
                <a:spcPts val="0"/>
              </a:spcBef>
              <a:spcAft>
                <a:spcPts val="0"/>
              </a:spcAft>
              <a:buSzPts val="1100"/>
              <a:buChar char="○"/>
            </a:pPr>
            <a:r>
              <a:rPr lang="en"/>
              <a:t>updates pod with a node assignment, nodes poll checking which pods have their matching assignment</a:t>
            </a:r>
            <a:endParaRPr/>
          </a:p>
          <a:p>
            <a:pPr marL="457200" lvl="0" indent="-298450" algn="l" rtl="0">
              <a:spcBef>
                <a:spcPts val="0"/>
              </a:spcBef>
              <a:spcAft>
                <a:spcPts val="0"/>
              </a:spcAft>
              <a:buSzPts val="1100"/>
              <a:buChar char="●"/>
            </a:pPr>
            <a:r>
              <a:rPr lang="en"/>
              <a:t>takes into account variety of reqs, affinity, anti-affinity, hw resources etc</a:t>
            </a:r>
            <a:endParaRPr/>
          </a:p>
          <a:p>
            <a:pPr marL="457200" lvl="0" indent="-298450" algn="l" rtl="0">
              <a:spcBef>
                <a:spcPts val="0"/>
              </a:spcBef>
              <a:spcAft>
                <a:spcPts val="0"/>
              </a:spcAft>
              <a:buSzPts val="1100"/>
              <a:buChar char="●"/>
            </a:pPr>
            <a:r>
              <a:rPr lang="en"/>
              <a:t>possible to actually run more than one scheduler</a:t>
            </a:r>
            <a:endParaRPr/>
          </a:p>
          <a:p>
            <a:pPr marL="914400" lvl="1" indent="-298450" algn="l" rtl="0">
              <a:spcBef>
                <a:spcPts val="0"/>
              </a:spcBef>
              <a:spcAft>
                <a:spcPts val="0"/>
              </a:spcAft>
              <a:buSzPts val="1100"/>
              <a:buChar char="○"/>
            </a:pPr>
            <a:r>
              <a:rPr lang="en"/>
              <a:t>example: kube-batch is a gang scheduler based off LSF/Symphony from IBM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09fc81a05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09fc81a0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09fc81a05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09fc81a0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Kubelet</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Agent running on every node, including the control plane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Kube-proxy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network ‘plumber’ for Kubernetes services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Enables in-cluster load-balancing and service discovery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Container Runtime Engine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containerizer itself - typically docker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09fc81a05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09fc81a05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single host daemon required for a being a part of a kubernetes cluster</a:t>
            </a:r>
            <a:endParaRPr/>
          </a:p>
          <a:p>
            <a:pPr marL="457200" lvl="0" indent="-298450" algn="l" rtl="0">
              <a:spcBef>
                <a:spcPts val="0"/>
              </a:spcBef>
              <a:spcAft>
                <a:spcPts val="0"/>
              </a:spcAft>
              <a:buSzPts val="1100"/>
              <a:buChar char="●"/>
            </a:pPr>
            <a:r>
              <a:rPr lang="en"/>
              <a:t>can read pod manifests from several different locations</a:t>
            </a:r>
            <a:endParaRPr/>
          </a:p>
          <a:p>
            <a:pPr marL="457200" lvl="0" indent="-298450" algn="l" rtl="0">
              <a:spcBef>
                <a:spcPts val="0"/>
              </a:spcBef>
              <a:spcAft>
                <a:spcPts val="0"/>
              </a:spcAft>
              <a:buSzPts val="1100"/>
              <a:buChar char="●"/>
            </a:pPr>
            <a:r>
              <a:rPr lang="en"/>
              <a:t>workers: poll kube-apiserver looking for what they should run</a:t>
            </a:r>
            <a:endParaRPr/>
          </a:p>
          <a:p>
            <a:pPr marL="457200" lvl="0" indent="-298450" algn="l" rtl="0">
              <a:spcBef>
                <a:spcPts val="0"/>
              </a:spcBef>
              <a:spcAft>
                <a:spcPts val="0"/>
              </a:spcAft>
              <a:buSzPts val="1100"/>
              <a:buChar char="●"/>
            </a:pPr>
            <a:r>
              <a:rPr lang="en"/>
              <a:t>masters: run the master services as static manifests found locally on the host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09fc81a05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09fc81a05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kube-proxy is the plumber</a:t>
            </a:r>
            <a:endParaRPr/>
          </a:p>
          <a:p>
            <a:pPr marL="457200" lvl="0" indent="-298450" algn="l" rtl="0">
              <a:spcBef>
                <a:spcPts val="0"/>
              </a:spcBef>
              <a:spcAft>
                <a:spcPts val="0"/>
              </a:spcAft>
              <a:buSzPts val="1100"/>
              <a:buChar char="●"/>
            </a:pPr>
            <a:r>
              <a:rPr lang="en"/>
              <a:t>creates the rules on the host to map and expose services</a:t>
            </a:r>
            <a:endParaRPr/>
          </a:p>
          <a:p>
            <a:pPr marL="457200" lvl="0" indent="-298450" algn="l" rtl="0">
              <a:spcBef>
                <a:spcPts val="0"/>
              </a:spcBef>
              <a:spcAft>
                <a:spcPts val="0"/>
              </a:spcAft>
              <a:buSzPts val="1100"/>
              <a:buChar char="●"/>
            </a:pPr>
            <a:r>
              <a:rPr lang="en"/>
              <a:t>uses a combination of ipvs and iptables to manage networking/loadbalancing</a:t>
            </a:r>
            <a:endParaRPr/>
          </a:p>
          <a:p>
            <a:pPr marL="457200" lvl="0" indent="-298450" algn="l" rtl="0">
              <a:spcBef>
                <a:spcPts val="0"/>
              </a:spcBef>
              <a:spcAft>
                <a:spcPts val="0"/>
              </a:spcAft>
              <a:buSzPts val="1100"/>
              <a:buChar char="●"/>
            </a:pPr>
            <a:r>
              <a:rPr lang="en"/>
              <a:t>ipvs is more performant and opens the door to a wider feature set (port ranges, better lb rules etc)</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09fc81a05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09fc81a05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Kubernetes functions with multiple different containerizers</a:t>
            </a:r>
            <a:endParaRPr/>
          </a:p>
          <a:p>
            <a:pPr marL="457200" lvl="0" indent="-298450" algn="l" rtl="0">
              <a:spcBef>
                <a:spcPts val="0"/>
              </a:spcBef>
              <a:spcAft>
                <a:spcPts val="0"/>
              </a:spcAft>
              <a:buSzPts val="1100"/>
              <a:buChar char="●"/>
            </a:pPr>
            <a:r>
              <a:rPr lang="en"/>
              <a:t>Interacts with them through the CRI - container runtime interface</a:t>
            </a:r>
            <a:endParaRPr/>
          </a:p>
          <a:p>
            <a:pPr marL="457200" lvl="0" indent="-298450" algn="l" rtl="0">
              <a:spcBef>
                <a:spcPts val="0"/>
              </a:spcBef>
              <a:spcAft>
                <a:spcPts val="0"/>
              </a:spcAft>
              <a:buSzPts val="1100"/>
              <a:buChar char="●"/>
            </a:pPr>
            <a:r>
              <a:rPr lang="en"/>
              <a:t>CRI creates a ‘shim’ to talk between kubelet and the container runtime </a:t>
            </a:r>
            <a:endParaRPr/>
          </a:p>
          <a:p>
            <a:pPr marL="457200" lvl="0" indent="-298450" algn="l" rtl="0">
              <a:spcBef>
                <a:spcPts val="0"/>
              </a:spcBef>
              <a:spcAft>
                <a:spcPts val="0"/>
              </a:spcAft>
              <a:buSzPts val="1100"/>
              <a:buChar char="●"/>
            </a:pPr>
            <a:r>
              <a:rPr lang="en"/>
              <a:t>cri-o is a cool one that allows you to run any oci compatible image/runtime in Kubernetes</a:t>
            </a:r>
            <a:endParaRPr/>
          </a:p>
          <a:p>
            <a:pPr marL="457200" lvl="0" indent="-298450" algn="l" rtl="0">
              <a:spcBef>
                <a:spcPts val="0"/>
              </a:spcBef>
              <a:spcAft>
                <a:spcPts val="0"/>
              </a:spcAft>
              <a:buSzPts val="1100"/>
              <a:buChar char="●"/>
            </a:pPr>
            <a:r>
              <a:rPr lang="en"/>
              <a:t> kata is a super lightweight KVM wrapper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9fc81a05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9fc81a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complete picture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90440350b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90440350b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“Optional” Services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09fc81a05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09fc81a05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runs in the control plane</a:t>
            </a:r>
            <a:endParaRPr/>
          </a:p>
          <a:p>
            <a:pPr marL="457200" lvl="0" indent="-298450" algn="l" rtl="0">
              <a:spcBef>
                <a:spcPts val="0"/>
              </a:spcBef>
              <a:spcAft>
                <a:spcPts val="0"/>
              </a:spcAft>
              <a:buSzPts val="1100"/>
              <a:buChar char="●"/>
            </a:pPr>
            <a:r>
              <a:rPr lang="en"/>
              <a:t>Google, amazon etc all have their own defaults for providing volumes and services to a cluster, this acts as the middle man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90440350b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90440350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kube-dns is a wrapper around dnsmasq with another container in the pod that manages its config</a:t>
            </a:r>
            <a:endParaRPr/>
          </a:p>
          <a:p>
            <a:pPr marL="457200" lvl="0" indent="-298450" algn="l" rtl="0">
              <a:spcBef>
                <a:spcPts val="0"/>
              </a:spcBef>
              <a:spcAft>
                <a:spcPts val="0"/>
              </a:spcAft>
              <a:buSzPts val="1100"/>
              <a:buChar char="●"/>
            </a:pPr>
            <a:r>
              <a:rPr lang="en"/>
              <a:t>CoreDNS is a single golang  binary with a slew of plugins and much better native kubernetes support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90440350b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90440350b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Useful for quickly getting a picture of the cluster, but no substitute for cli or other tools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90440350b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90440350b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Heapster is being deprecated but can be found in minikube addons</a:t>
            </a:r>
            <a:endParaRPr/>
          </a:p>
          <a:p>
            <a:pPr marL="457200" lvl="0" indent="-298450" algn="l" rtl="0">
              <a:spcBef>
                <a:spcPts val="0"/>
              </a:spcBef>
              <a:spcAft>
                <a:spcPts val="0"/>
              </a:spcAft>
              <a:buSzPts val="1100"/>
              <a:buChar char="●"/>
            </a:pPr>
            <a:r>
              <a:rPr lang="en"/>
              <a:t>metrics api is taking over, also in minikube as an addon</a:t>
            </a:r>
            <a:endParaRPr/>
          </a:p>
          <a:p>
            <a:pPr marL="457200" lvl="0" indent="-298450" algn="l" rtl="0">
              <a:spcBef>
                <a:spcPts val="0"/>
              </a:spcBef>
              <a:spcAft>
                <a:spcPts val="0"/>
              </a:spcAft>
              <a:buSzPts val="1100"/>
              <a:buChar char="●"/>
            </a:pPr>
            <a:r>
              <a:rPr lang="en"/>
              <a:t>used with horizontal pod autoscaler, kube-dashboard, kubectl etc</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09fc81a05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09fc81a0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Networking is where people tend to get confused, they think of it like Docker</a:t>
            </a:r>
            <a:endParaRPr/>
          </a:p>
          <a:p>
            <a:pPr marL="457200" lvl="0" indent="-298450" algn="l" rtl="0">
              <a:spcBef>
                <a:spcPts val="0"/>
              </a:spcBef>
              <a:spcAft>
                <a:spcPts val="0"/>
              </a:spcAft>
              <a:buSzPts val="1100"/>
              <a:buChar char="●"/>
            </a:pPr>
            <a:r>
              <a:rPr lang="en"/>
              <a:t>The backing cluster network is a plugin, does not work just out of the box</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90440350b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90440350b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Unlike Docker, every pod gets its own cluster wide unique IP, and makes use of the CNI plugin</a:t>
            </a:r>
            <a:endParaRPr/>
          </a:p>
          <a:p>
            <a:pPr marL="457200" lvl="0" indent="-298450" algn="l" rtl="0">
              <a:spcBef>
                <a:spcPts val="0"/>
              </a:spcBef>
              <a:spcAft>
                <a:spcPts val="0"/>
              </a:spcAft>
              <a:buSzPts val="1100"/>
              <a:buChar char="●"/>
            </a:pPr>
            <a:r>
              <a:rPr lang="en"/>
              <a:t>Services are a separate range of static non-routable virtual IPs that are used like an internal LB or static IP</a:t>
            </a:r>
            <a:endParaRPr/>
          </a:p>
          <a:p>
            <a:pPr marL="457200" lvl="0" indent="-298450" algn="l" rtl="0">
              <a:spcBef>
                <a:spcPts val="0"/>
              </a:spcBef>
              <a:spcAft>
                <a:spcPts val="0"/>
              </a:spcAft>
              <a:buSzPts val="1100"/>
              <a:buChar char="●"/>
            </a:pPr>
            <a:r>
              <a:rPr lang="en"/>
              <a:t>Service IPs are special and can’t be treated like a normal IP, they are a ‘mapping’ stored and managed by kube-proxy</a:t>
            </a:r>
            <a:endParaRPr/>
          </a:p>
          <a:p>
            <a:pPr marL="914400" lvl="1" indent="-298450" algn="l" rtl="0">
              <a:spcBef>
                <a:spcPts val="0"/>
              </a:spcBef>
              <a:spcAft>
                <a:spcPts val="0"/>
              </a:spcAft>
              <a:buSzPts val="1100"/>
              <a:buChar char="○"/>
            </a:pPr>
            <a:r>
              <a:rPr lang="en"/>
              <a:t>Pod IPs are pingable</a:t>
            </a:r>
            <a:endParaRPr/>
          </a:p>
          <a:p>
            <a:pPr marL="914400" lvl="1" indent="-298450" algn="l" rtl="0">
              <a:spcBef>
                <a:spcPts val="0"/>
              </a:spcBef>
              <a:spcAft>
                <a:spcPts val="0"/>
              </a:spcAft>
              <a:buSzPts val="1100"/>
              <a:buChar char="○"/>
            </a:pPr>
            <a:r>
              <a:rPr lang="en"/>
              <a:t>Service IPs are not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0c3865b17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0c3865b1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Covering this as its a requirement if bootstrapping your own cluster</a:t>
            </a:r>
            <a:endParaRPr/>
          </a:p>
          <a:p>
            <a:pPr marL="457200" lvl="0" indent="-298450" algn="l" rtl="0">
              <a:spcBef>
                <a:spcPts val="0"/>
              </a:spcBef>
              <a:spcAft>
                <a:spcPts val="0"/>
              </a:spcAft>
              <a:buSzPts val="1100"/>
              <a:buChar char="●"/>
            </a:pPr>
            <a:r>
              <a:rPr lang="en"/>
              <a:t>Container runtime in this context is a linux network namespace</a:t>
            </a:r>
            <a:endParaRPr/>
          </a:p>
          <a:p>
            <a:pPr marL="457200" lvl="0" indent="-298450" algn="l" rtl="0">
              <a:spcBef>
                <a:spcPts val="0"/>
              </a:spcBef>
              <a:spcAft>
                <a:spcPts val="0"/>
              </a:spcAft>
              <a:buSzPts val="1100"/>
              <a:buChar char="●"/>
            </a:pPr>
            <a:r>
              <a:rPr lang="en"/>
              <a:t>CNI runtime focuses solely on container lifecycle connectivity</a:t>
            </a:r>
            <a:endParaRPr/>
          </a:p>
          <a:p>
            <a:pPr marL="914400" lvl="1" indent="-298450" algn="l" rtl="0">
              <a:spcBef>
                <a:spcPts val="0"/>
              </a:spcBef>
              <a:spcAft>
                <a:spcPts val="0"/>
              </a:spcAft>
              <a:buSzPts val="1100"/>
              <a:buChar char="○"/>
            </a:pPr>
            <a:r>
              <a:rPr lang="en"/>
              <a:t>add and delete network</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0bfd80130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0bfd8013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0bfd80130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0bfd8013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0c3865b17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0c3865b1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 a subset, circa Feb 2018</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09fc81a05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09fc81a0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Reminder to myself: Don’t expand on things on THIS SLIDE, use the next ones</a:t>
            </a:r>
            <a:endParaRPr/>
          </a:p>
          <a:p>
            <a:pPr marL="457200" lvl="0" indent="-298450" algn="l" rtl="0">
              <a:spcBef>
                <a:spcPts val="0"/>
              </a:spcBef>
              <a:spcAft>
                <a:spcPts val="0"/>
              </a:spcAft>
              <a:buSzPts val="1100"/>
              <a:buChar char="●"/>
            </a:pPr>
            <a:r>
              <a:rPr lang="en"/>
              <a:t>Kubernetes adheres to these fundamental rules for networking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aa73fac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aa73fac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09fc81a05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09fc81a05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Pods are groups of containers into a single manageable unit</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Example: app container + a container within a pod that sends logs to another service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As such the containers share a network namespace</a:t>
            </a:r>
            <a:endParaRPr>
              <a:solidFill>
                <a:schemeClr val="dk1"/>
              </a:solidFill>
            </a:endParaRPr>
          </a:p>
          <a:p>
            <a:pPr marL="457200" lvl="0" indent="-298450" algn="l" rtl="0">
              <a:spcBef>
                <a:spcPts val="0"/>
              </a:spcBef>
              <a:spcAft>
                <a:spcPts val="0"/>
              </a:spcAft>
              <a:buClr>
                <a:schemeClr val="dk1"/>
              </a:buClr>
              <a:buSzPts val="1100"/>
              <a:buChar char="●"/>
            </a:pPr>
            <a:r>
              <a:rPr lang="en"/>
              <a:t>Pods are given a cluster unique IP for the duration of its lifecycle.</a:t>
            </a:r>
            <a:endParaRPr/>
          </a:p>
          <a:p>
            <a:pPr marL="914400" lvl="1" indent="-298450" algn="l" rtl="0">
              <a:spcBef>
                <a:spcPts val="0"/>
              </a:spcBef>
              <a:spcAft>
                <a:spcPts val="0"/>
              </a:spcAft>
              <a:buClr>
                <a:schemeClr val="dk1"/>
              </a:buClr>
              <a:buSzPts val="1100"/>
              <a:buChar char="○"/>
            </a:pPr>
            <a:r>
              <a:rPr lang="en"/>
              <a:t>Think dhcp, a Pod will be given a static lease for as long as it’s around</a:t>
            </a:r>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09fc81a05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09fc81a05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Both pod-to-service and external-to-service connectivity relies on kube-proxy</a:t>
            </a:r>
            <a:endParaRPr/>
          </a:p>
          <a:p>
            <a:pPr marL="457200" lvl="0" indent="-298450" algn="l" rtl="0">
              <a:spcBef>
                <a:spcPts val="0"/>
              </a:spcBef>
              <a:spcAft>
                <a:spcPts val="0"/>
              </a:spcAft>
              <a:buSzPts val="1100"/>
              <a:buChar char="●"/>
            </a:pPr>
            <a:r>
              <a:rPr lang="en"/>
              <a:t>For pod-to-service - kubernetes creates a cluster-wide IP that can map to n-number of pods</a:t>
            </a:r>
            <a:endParaRPr/>
          </a:p>
          <a:p>
            <a:pPr marL="914400" lvl="1" indent="-298450" algn="l" rtl="0">
              <a:spcBef>
                <a:spcPts val="0"/>
              </a:spcBef>
              <a:spcAft>
                <a:spcPts val="0"/>
              </a:spcAft>
              <a:buSzPts val="1100"/>
              <a:buChar char="○"/>
            </a:pPr>
            <a:r>
              <a:rPr lang="en"/>
              <a:t>think like a dns name, or an LB to point to containers backing your service</a:t>
            </a:r>
            <a:endParaRPr/>
          </a:p>
          <a:p>
            <a:pPr marL="457200" lvl="0" indent="-298450" algn="l" rtl="0">
              <a:spcBef>
                <a:spcPts val="0"/>
              </a:spcBef>
              <a:spcAft>
                <a:spcPts val="0"/>
              </a:spcAft>
              <a:buSzPts val="1100"/>
              <a:buChar char="●"/>
            </a:pPr>
            <a:r>
              <a:rPr lang="en"/>
              <a:t> External Connectivity relies on an external entity, a cloud provider or some other system in conjunction with kube-proxy to map out-of-cluster access to cluster services</a:t>
            </a:r>
            <a:endParaRPr/>
          </a:p>
          <a:p>
            <a:pPr marL="0" lvl="0" indent="0" algn="l" rtl="0">
              <a:spcBef>
                <a:spcPts val="0"/>
              </a:spcBef>
              <a:spcAft>
                <a:spcPts val="0"/>
              </a:spcAft>
              <a:buClr>
                <a:srgbClr val="000000"/>
              </a:buClr>
              <a:buSzPts val="1100"/>
              <a:buFont typeface="Arial"/>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09fc81a05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09fc81a0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Laying some groundwork</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0c3865b17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0c3865b17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0c3865b17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0c3865b1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API-Server is the keystone to Kubernetes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Every component communicates with it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Everything created within Kubernetes is an API object or resource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is object-oriented application architecture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0c3865b17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0c3865b17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Every object in kubernetes belongs to an API Group</a:t>
            </a:r>
            <a:endParaRPr/>
          </a:p>
          <a:p>
            <a:pPr marL="457200" lvl="0" indent="-298450" algn="l" rtl="0">
              <a:spcBef>
                <a:spcPts val="0"/>
              </a:spcBef>
              <a:spcAft>
                <a:spcPts val="0"/>
              </a:spcAft>
              <a:buSzPts val="1100"/>
              <a:buChar char="●"/>
            </a:pPr>
            <a:r>
              <a:rPr lang="en"/>
              <a:t>The API Group is a REST compatible path that acts as the type descriptor for a Kubernetes object.</a:t>
            </a:r>
            <a:endParaRPr/>
          </a:p>
          <a:p>
            <a:pPr marL="457200" lvl="0" indent="-298450" algn="l" rtl="0">
              <a:spcBef>
                <a:spcPts val="0"/>
              </a:spcBef>
              <a:spcAft>
                <a:spcPts val="0"/>
              </a:spcAft>
              <a:buSzPts val="1100"/>
              <a:buChar char="●"/>
            </a:pPr>
            <a:r>
              <a:rPr lang="en"/>
              <a:t>apiVersion is the version of the object we’re creating</a:t>
            </a:r>
            <a:endParaRPr/>
          </a:p>
          <a:p>
            <a:pPr marL="457200" lvl="0" indent="-298450" algn="l" rtl="0">
              <a:spcBef>
                <a:spcPts val="0"/>
              </a:spcBef>
              <a:spcAft>
                <a:spcPts val="0"/>
              </a:spcAft>
              <a:buSzPts val="1100"/>
              <a:buChar char="●"/>
            </a:pPr>
            <a:r>
              <a:rPr lang="en"/>
              <a:t>kind is the specific type of object or resource being created</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0c3865b17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30c3865b17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on how to enable disabled (alpha) features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0c3865b17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0c3865b1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Record of intent may sound odd, but here’s another way of looking at it.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order pizza for delivery, you have specified clearly what you want delivered.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establishes the type of object, the version of the object and a unique identity for the object itself</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HOWEVER when defining an object, many fields are optional (namespace can be inherited. UID can be generated)</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0d1a755f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0d1a755f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aa73fac60_0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aa73fac60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YAML Ain't Markup Language</a:t>
            </a:r>
            <a:endParaRPr/>
          </a:p>
          <a:p>
            <a:pPr marL="457200" lvl="0" indent="-298450" algn="l" rtl="0">
              <a:spcBef>
                <a:spcPts val="0"/>
              </a:spcBef>
              <a:spcAft>
                <a:spcPts val="0"/>
              </a:spcAft>
              <a:buSzPts val="1100"/>
              <a:buChar char="●"/>
            </a:pPr>
            <a:r>
              <a:rPr lang="en"/>
              <a:t>“Human friendly”....till things get complicated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b1e3de78f_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b1e3de78f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Delete me if I’m not there.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aa73fac60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3aa73fac60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 simple example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aa73fac60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3aa73fac60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aa73fac60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aa73fac60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30d1a755f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30d1a755f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0d1a755f0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30d1a755f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31eb1113e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31eb1113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30b0ca7763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30b0ca776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Ns,pod: Jeff</a:t>
            </a:r>
            <a:endParaRPr/>
          </a:p>
          <a:p>
            <a:pPr marL="0" lvl="0" indent="0" algn="l" rtl="0">
              <a:spcBef>
                <a:spcPts val="0"/>
              </a:spcBef>
              <a:spcAft>
                <a:spcPts val="0"/>
              </a:spcAft>
              <a:buNone/>
            </a:pPr>
            <a:r>
              <a:rPr lang="en"/>
              <a:t>Labels,Selectors: Bob</a:t>
            </a:r>
            <a:endParaRPr/>
          </a:p>
          <a:p>
            <a:pPr marL="0" lvl="0" indent="0" algn="l" rtl="0">
              <a:spcBef>
                <a:spcPts val="0"/>
              </a:spcBef>
              <a:spcAft>
                <a:spcPts val="0"/>
              </a:spcAft>
              <a:buNone/>
            </a:pPr>
            <a:endParaRPr/>
          </a:p>
          <a:p>
            <a:pPr marL="0" lvl="0" indent="0" algn="l" rtl="0">
              <a:spcBef>
                <a:spcPts val="0"/>
              </a:spcBef>
              <a:spcAft>
                <a:spcPts val="0"/>
              </a:spcAft>
              <a:buNone/>
            </a:pPr>
            <a:r>
              <a:rPr lang="en"/>
              <a:t>Service intro: Jeff</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3423802bb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3423802bb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0d1a755f0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0d1a755f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Think like a scope or even a subdomain</a:t>
            </a:r>
            <a:endParaRPr/>
          </a:p>
          <a:p>
            <a:pPr marL="457200" lvl="0" indent="-298450" algn="l" rtl="0">
              <a:spcBef>
                <a:spcPts val="0"/>
              </a:spcBef>
              <a:spcAft>
                <a:spcPts val="0"/>
              </a:spcAft>
              <a:buSzPts val="1100"/>
              <a:buChar char="●"/>
            </a:pPr>
            <a:r>
              <a:rPr lang="en">
                <a:solidFill>
                  <a:schemeClr val="dk1"/>
                </a:solidFill>
              </a:rPr>
              <a:t>This is a very similar concept to namespaces in programming. In fact it is the same, just for application architecture.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31e20d00f1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31e20d00f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Kube-system is not exclusive and can have other things placed in it</a:t>
            </a:r>
            <a:endParaRPr/>
          </a:p>
          <a:p>
            <a:pPr marL="457200" lvl="0" indent="-298450" algn="l" rtl="0">
              <a:spcBef>
                <a:spcPts val="0"/>
              </a:spcBef>
              <a:spcAft>
                <a:spcPts val="0"/>
              </a:spcAft>
              <a:buSzPts val="1100"/>
              <a:buChar char="●"/>
            </a:pPr>
            <a:r>
              <a:rPr lang="en"/>
              <a:t>kube-public is pretty much only seen with kubeadm provisioned clusters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0b0ca7763_1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0b0ca7763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Quick overview of the project and what Kubernetes it</a:t>
            </a:r>
            <a:endParaRPr/>
          </a:p>
          <a:p>
            <a:pPr marL="0" lvl="0" indent="0" algn="l" rtl="0">
              <a:spcBef>
                <a:spcPts val="0"/>
              </a:spcBef>
              <a:spcAft>
                <a:spcPts val="0"/>
              </a:spcAft>
              <a:buNone/>
            </a:pPr>
            <a:endParaRPr/>
          </a:p>
          <a:p>
            <a:pPr marL="0" lvl="0" indent="0" algn="l" rtl="0">
              <a:spcBef>
                <a:spcPts val="0"/>
              </a:spcBef>
              <a:spcAft>
                <a:spcPts val="0"/>
              </a:spcAft>
              <a:buNone/>
            </a:pPr>
            <a:r>
              <a:rPr lang="en"/>
              <a:t>Note: This is currently for v1.12</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09fc81a05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309fc81a05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Repetition is your friend here.</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0d1a755f0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0d1a755f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Discuss sidecar pattern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is a good example of a pod having multiple containers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aa73fac60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3aa73fac60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1e20d00f1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1e20d00f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31e20d00f1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31e20d00f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31e20d00f1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31e20d00f1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Selectors allow you to create rules based on your labels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NO ‘hard links’ to things, everything is done through labels and selectors</a:t>
            </a:r>
            <a:endParaRPr>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3824ebfdb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3824ebf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1e20d00f1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1e20d00f1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309fc81a05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309fc81a0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ephemeral. Repeat repeat repeat.</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31f07f2325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31f07f232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This in-turn acts as a simple round-robin load balancer among the Pods targeted by the selector.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More options coming</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09fc81a0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09fc81a0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first question always asked</a:t>
            </a:r>
            <a:endParaRPr/>
          </a:p>
          <a:p>
            <a:pPr marL="457200" lvl="0" indent="-298450" algn="l" rtl="0">
              <a:spcBef>
                <a:spcPts val="0"/>
              </a:spcBef>
              <a:spcAft>
                <a:spcPts val="0"/>
              </a:spcAft>
              <a:buSzPts val="1100"/>
              <a:buChar char="●"/>
            </a:pPr>
            <a:r>
              <a:rPr lang="en"/>
              <a:t>There is also the abbreviation of K8s -- K, eight letters, 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1f07f2325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31f07f232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clusterIP,LB - Bob</a:t>
            </a:r>
            <a:endParaRPr/>
          </a:p>
          <a:p>
            <a:pPr marL="0" lvl="0" indent="0" algn="l" rtl="0">
              <a:spcBef>
                <a:spcPts val="0"/>
              </a:spcBef>
              <a:spcAft>
                <a:spcPts val="0"/>
              </a:spcAft>
              <a:buNone/>
            </a:pPr>
            <a:r>
              <a:rPr lang="en"/>
              <a:t>Nodeport,External - Jeff</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1e20d00f1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31e20d00f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 ClusterIP is an internal LB for your application</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3aa73fac60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3aa73fac6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Pod on host C requests the service</a:t>
            </a:r>
            <a:endParaRPr/>
          </a:p>
          <a:p>
            <a:pPr marL="457200" lvl="0" indent="-298450" algn="l" rtl="0">
              <a:spcBef>
                <a:spcPts val="0"/>
              </a:spcBef>
              <a:spcAft>
                <a:spcPts val="0"/>
              </a:spcAft>
              <a:buSzPts val="1100"/>
              <a:buChar char="●"/>
            </a:pPr>
            <a:r>
              <a:rPr lang="en"/>
              <a:t>Hits host iptables and it load-balances the connection between the endpoints residing on Hosts A, B</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1eb1113e0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31eb1113e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NodePort behaves just like ClusterIP, except it also exposes the service on a (random or specified) port on every Node in your cluster.</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3aa73fac60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3aa73fac60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User can hit any host in cluster on nodeport IP and get to service</a:t>
            </a:r>
            <a:endParaRPr/>
          </a:p>
          <a:p>
            <a:pPr marL="457200" lvl="0" indent="-298450" algn="l" rtl="0">
              <a:spcBef>
                <a:spcPts val="0"/>
              </a:spcBef>
              <a:spcAft>
                <a:spcPts val="0"/>
              </a:spcAft>
              <a:buSzPts val="1100"/>
              <a:buChar char="●"/>
            </a:pPr>
            <a:r>
              <a:rPr lang="en"/>
              <a:t>Does introduce extra hop if hitting a host without instance of the pod</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1f07f2325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1f07f232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Continue to get abstracted and built on top of one another.</a:t>
            </a:r>
            <a:endParaRPr/>
          </a:p>
          <a:p>
            <a:pPr marL="457200" lvl="0" indent="-298450" algn="l" rtl="0">
              <a:spcBef>
                <a:spcPts val="0"/>
              </a:spcBef>
              <a:spcAft>
                <a:spcPts val="0"/>
              </a:spcAft>
              <a:buSzPts val="1100"/>
              <a:buChar char="●"/>
            </a:pPr>
            <a:r>
              <a:rPr lang="en"/>
              <a:t>The LoadBalancer service extends NodePort turns it into a highly-available externally consumable resource.</a:t>
            </a:r>
            <a:endParaRPr/>
          </a:p>
          <a:p>
            <a:pPr marL="457200" lvl="0" indent="-298450" algn="l" rtl="0">
              <a:spcBef>
                <a:spcPts val="0"/>
              </a:spcBef>
              <a:spcAft>
                <a:spcPts val="0"/>
              </a:spcAft>
              <a:buSzPts val="1100"/>
              <a:buChar char="●"/>
            </a:pPr>
            <a:r>
              <a:rPr lang="en"/>
              <a:t>-Must- Work with some external system to provide cluster ingress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aa73fac60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aa73fac60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Gets external IP from provider</a:t>
            </a:r>
            <a:endParaRPr/>
          </a:p>
          <a:p>
            <a:pPr marL="457200" lvl="0" indent="-298450" algn="l" rtl="0">
              <a:spcBef>
                <a:spcPts val="0"/>
              </a:spcBef>
              <a:spcAft>
                <a:spcPts val="0"/>
              </a:spcAft>
              <a:buSzPts val="1100"/>
              <a:buChar char="●"/>
            </a:pPr>
            <a:r>
              <a:rPr lang="en"/>
              <a:t>There are settings to remove nodes that are not running an instance of the pod. To remove extra hop.</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31f07f2325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31f07f232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Allows you to point your configs and such to a static entry internally that you can update out of band later</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30b0ca7763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30b0ca7763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3320520e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3320520e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09fc81a0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09fc81a0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There’s a phrase called Google-scale. This was developed out of a need to scale large container applications across Google-scale infrastructure</a:t>
            </a:r>
            <a:endParaRPr/>
          </a:p>
          <a:p>
            <a:pPr marL="457200" lvl="0" indent="-298450" algn="l" rtl="0">
              <a:spcBef>
                <a:spcPts val="0"/>
              </a:spcBef>
              <a:spcAft>
                <a:spcPts val="0"/>
              </a:spcAft>
              <a:buSzPts val="1100"/>
              <a:buChar char="●"/>
            </a:pPr>
            <a:r>
              <a:rPr lang="en"/>
              <a:t>borg is the man behind the curtain managing everything in google</a:t>
            </a:r>
            <a:endParaRPr/>
          </a:p>
          <a:p>
            <a:pPr marL="457200" lvl="0" indent="-298450" algn="l" rtl="0">
              <a:spcBef>
                <a:spcPts val="0"/>
              </a:spcBef>
              <a:spcAft>
                <a:spcPts val="0"/>
              </a:spcAft>
              <a:buSzPts val="1100"/>
              <a:buChar char="●"/>
            </a:pPr>
            <a:r>
              <a:rPr lang="en"/>
              <a:t>Kubernetes is loosely coupled, meaning that all the components have little knowledge of each other and function independently.</a:t>
            </a:r>
            <a:endParaRPr/>
          </a:p>
          <a:p>
            <a:pPr marL="914400" lvl="1" indent="-298450" algn="l" rtl="0">
              <a:spcBef>
                <a:spcPts val="0"/>
              </a:spcBef>
              <a:spcAft>
                <a:spcPts val="0"/>
              </a:spcAft>
              <a:buSzPts val="1100"/>
              <a:buChar char="○"/>
            </a:pPr>
            <a:r>
              <a:rPr lang="en"/>
              <a:t>This makes them easy to replace and integrate with a wide variety of systems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30b0ca7763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30b0ca7763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rs,ds,j/cronjob - jeff</a:t>
            </a:r>
            <a:endParaRPr/>
          </a:p>
          <a:p>
            <a:pPr marL="0" lvl="0" indent="0" algn="l" rtl="0">
              <a:spcBef>
                <a:spcPts val="0"/>
              </a:spcBef>
              <a:spcAft>
                <a:spcPts val="0"/>
              </a:spcAft>
              <a:buNone/>
            </a:pPr>
            <a:r>
              <a:rPr lang="en"/>
              <a:t>dep,sts - bob</a:t>
            </a:r>
            <a:endParaRPr/>
          </a:p>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37dd53308_7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37dd53308_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335fac3579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335fac357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Workloads take the fundamentals we’ve talked about and transform them into something meaningful.</a:t>
            </a:r>
            <a:endParaRPr/>
          </a:p>
          <a:p>
            <a:pPr marL="0" lvl="0" indent="0" algn="l" rtl="0">
              <a:spcBef>
                <a:spcPts val="0"/>
              </a:spcBef>
              <a:spcAft>
                <a:spcPts val="0"/>
              </a:spcAft>
              <a:buNone/>
            </a:pPr>
            <a:endParaRPr/>
          </a:p>
          <a:p>
            <a:pPr marL="0" lvl="0" indent="0" algn="l" rtl="0">
              <a:spcBef>
                <a:spcPts val="0"/>
              </a:spcBef>
              <a:spcAft>
                <a:spcPts val="0"/>
              </a:spcAft>
              <a:buNone/>
            </a:pPr>
            <a:r>
              <a:rPr lang="en"/>
              <a:t>But everything revolves around (at a minimum) a Pod Template.</a:t>
            </a:r>
            <a:endParaRPr/>
          </a:p>
          <a:p>
            <a:pPr marL="0" lvl="0" indent="0" algn="l" rtl="0">
              <a:spcBef>
                <a:spcPts val="0"/>
              </a:spcBef>
              <a:spcAft>
                <a:spcPts val="0"/>
              </a:spcAft>
              <a:buNone/>
            </a:pPr>
            <a:endParaRPr/>
          </a:p>
          <a:p>
            <a:pPr marL="0" lvl="0" indent="0" algn="l" rtl="0">
              <a:spcBef>
                <a:spcPts val="0"/>
              </a:spcBef>
              <a:spcAft>
                <a:spcPts val="0"/>
              </a:spcAft>
              <a:buNone/>
            </a:pPr>
            <a:r>
              <a:rPr lang="en"/>
              <a:t>And some even template other higher level objects.</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3aa73fac60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3aa73fac60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Essentially a Pod without a name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No need to supply apiVersion or Kind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09fc81a05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09fc81a0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ReplicaSets are “dumb”</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They strive to ensure the number of pods you want running will stay running</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3aa73fac60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3aa73fac60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define the number of pods you want running with the replicas field.</a:t>
            </a:r>
            <a:endParaRPr/>
          </a:p>
          <a:p>
            <a:pPr marL="0" lvl="0" indent="0" algn="l" rtl="0">
              <a:spcBef>
                <a:spcPts val="0"/>
              </a:spcBef>
              <a:spcAft>
                <a:spcPts val="0"/>
              </a:spcAft>
              <a:buNone/>
            </a:pPr>
            <a:r>
              <a:rPr lang="en"/>
              <a:t>You then define the selector the ReplicaSet will use to look for Pods and ensure they’re running.</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35fac3579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35fac357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Selector and labels within the pod template match</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This may seem redundant, but there are edge-case instances where you might not always want them to match. A little redundancy here also grants us a very flexible and powerful tool.</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Pods have generated name based off replicaset name + random 5 character string</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309fc81a05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309fc81a0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The real way we manage pods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Deployments manage replicasets which then manage pods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Rare that you manage replicasets directly because they are ‘dumb’</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Offer update control and rollback functionality, gives blue/green deployment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Does this through hashing the pod template and storing that value in a label, the pod template hash</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Used in replicaset name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Added to the selector and pod labels automatically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gives us a unique selector that strictly targets a revision of a pod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3aa73fac60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3aa73fac60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Since we now have rollback functionality, we now have to know how many previous versions we want to keep</a:t>
            </a:r>
            <a:endParaRPr/>
          </a:p>
          <a:p>
            <a:pPr marL="457200" lvl="0" indent="-298450" algn="l" rtl="0">
              <a:spcBef>
                <a:spcPts val="0"/>
              </a:spcBef>
              <a:spcAft>
                <a:spcPts val="0"/>
              </a:spcAft>
              <a:buSzPts val="1100"/>
              <a:buChar char="●"/>
            </a:pPr>
            <a:r>
              <a:rPr lang="en"/>
              <a:t>strategy  describes the method used to update the deployment</a:t>
            </a:r>
            <a:endParaRPr/>
          </a:p>
          <a:p>
            <a:pPr marL="914400" lvl="1" indent="-298450" algn="l" rtl="0">
              <a:spcBef>
                <a:spcPts val="0"/>
              </a:spcBef>
              <a:spcAft>
                <a:spcPts val="0"/>
              </a:spcAft>
              <a:buSzPts val="1100"/>
              <a:buChar char="○"/>
            </a:pPr>
            <a:r>
              <a:rPr lang="en"/>
              <a:t>recreate is pretty self explanatory, nuke it and recreate, not graceful</a:t>
            </a:r>
            <a:endParaRPr/>
          </a:p>
          <a:p>
            <a:pPr marL="914400" lvl="1" indent="-298450" algn="l" rtl="0">
              <a:spcBef>
                <a:spcPts val="0"/>
              </a:spcBef>
              <a:spcAft>
                <a:spcPts val="0"/>
              </a:spcAft>
              <a:buSzPts val="1100"/>
              <a:buChar char="○"/>
            </a:pPr>
            <a:r>
              <a:rPr lang="en"/>
              <a:t>rolling update is what we normally want</a:t>
            </a:r>
            <a:endParaRPr/>
          </a:p>
          <a:p>
            <a:pPr marL="914400" lvl="1" indent="-298450" algn="l" rtl="0">
              <a:spcBef>
                <a:spcPts val="0"/>
              </a:spcBef>
              <a:spcAft>
                <a:spcPts val="0"/>
              </a:spcAft>
              <a:buSzPts val="1100"/>
              <a:buChar char="○"/>
            </a:pPr>
            <a:r>
              <a:rPr lang="en"/>
              <a:t>max Sure == how many ADDITIONAL replicas we want to spin up while updating</a:t>
            </a:r>
            <a:endParaRPr/>
          </a:p>
          <a:p>
            <a:pPr marL="914400" lvl="1" indent="-298450" algn="l" rtl="0">
              <a:spcBef>
                <a:spcPts val="0"/>
              </a:spcBef>
              <a:spcAft>
                <a:spcPts val="0"/>
              </a:spcAft>
              <a:buSzPts val="1100"/>
              <a:buChar char="○"/>
            </a:pPr>
            <a:r>
              <a:rPr lang="en"/>
              <a:t>max Unavailable == how many may be unavailable during the update process</a:t>
            </a:r>
            <a:endParaRPr/>
          </a:p>
          <a:p>
            <a:pPr marL="1371600" lvl="2" indent="-298450" algn="l" rtl="0">
              <a:spcBef>
                <a:spcPts val="0"/>
              </a:spcBef>
              <a:spcAft>
                <a:spcPts val="0"/>
              </a:spcAft>
              <a:buSzPts val="1100"/>
              <a:buChar char="■"/>
            </a:pPr>
            <a:r>
              <a:rPr lang="en"/>
              <a:t>Lets say you’re resource constrained and can only support 3 replicas of the pod at any one time</a:t>
            </a:r>
            <a:br>
              <a:rPr lang="en"/>
            </a:br>
            <a:r>
              <a:rPr lang="en"/>
              <a:t>We could set maxSurge to 0 and maxUnavailable to 1. This would cycle through updating 1 at a</a:t>
            </a:r>
            <a:br>
              <a:rPr lang="en"/>
            </a:br>
            <a:r>
              <a:rPr lang="en"/>
              <a:t>time without spinning up additional pods.</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31f07f2325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31f07f232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 add a new label, change the image, do something to change the pod template in some way</a:t>
            </a:r>
            <a:endParaRPr/>
          </a:p>
          <a:p>
            <a:pPr marL="457200" lvl="0" indent="-298450" algn="l" rtl="0">
              <a:spcBef>
                <a:spcPts val="0"/>
              </a:spcBef>
              <a:spcAft>
                <a:spcPts val="0"/>
              </a:spcAft>
              <a:buSzPts val="1100"/>
              <a:buChar char="●"/>
            </a:pPr>
            <a:r>
              <a:rPr lang="en"/>
              <a:t>The deployment controller creates a new replicaset with 0 instances to start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9144000" cy="3518400"/>
          </a:xfrm>
          <a:prstGeom prst="rect">
            <a:avLst/>
          </a:prstGeom>
          <a:solidFill>
            <a:schemeClr val="dk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10" name="Google Shape;10;p2"/>
          <p:cNvCxnSpPr/>
          <p:nvPr/>
        </p:nvCxnSpPr>
        <p:spPr>
          <a:xfrm>
            <a:off x="0" y="349660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11" name="Google Shape;11;p2"/>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12" name="Google Shape;12;p2"/>
          <p:cNvSpPr txBox="1">
            <a:spLocks noGrp="1"/>
          </p:cNvSpPr>
          <p:nvPr>
            <p:ph type="subTitle" idx="1"/>
          </p:nvPr>
        </p:nvSpPr>
        <p:spPr>
          <a:xfrm>
            <a:off x="685800" y="3627027"/>
            <a:ext cx="7772400" cy="7743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p:nvPr/>
        </p:nvSpPr>
        <p:spPr>
          <a:xfrm>
            <a:off x="0" y="0"/>
            <a:ext cx="9144000" cy="1149900"/>
          </a:xfrm>
          <a:prstGeom prst="rect">
            <a:avLst/>
          </a:prstGeom>
          <a:solidFill>
            <a:srgbClr val="2388DB"/>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15" name="Google Shape;15;p3"/>
          <p:cNvCxnSpPr/>
          <p:nvPr/>
        </p:nvCxnSpPr>
        <p:spPr>
          <a:xfrm>
            <a:off x="0" y="112787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16" name="Google Shape;16;p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7" name="Google Shape;17;p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pic>
        <p:nvPicPr>
          <p:cNvPr id="18" name="Google Shape;18;p3"/>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4"/>
          <p:cNvSpPr/>
          <p:nvPr/>
        </p:nvSpPr>
        <p:spPr>
          <a:xfrm>
            <a:off x="0" y="0"/>
            <a:ext cx="9144000" cy="1149900"/>
          </a:xfrm>
          <a:prstGeom prst="rect">
            <a:avLst/>
          </a:prstGeom>
          <a:solidFill>
            <a:schemeClr val="dk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21" name="Google Shape;21;p4"/>
          <p:cNvCxnSpPr/>
          <p:nvPr/>
        </p:nvCxnSpPr>
        <p:spPr>
          <a:xfrm>
            <a:off x="0" y="112787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22" name="Google Shape;22;p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3" name="Google Shape;23;p4"/>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24" name="Google Shape;24;p4"/>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pic>
        <p:nvPicPr>
          <p:cNvPr id="25" name="Google Shape;25;p4"/>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5"/>
          <p:cNvSpPr/>
          <p:nvPr/>
        </p:nvSpPr>
        <p:spPr>
          <a:xfrm>
            <a:off x="0" y="0"/>
            <a:ext cx="9144000" cy="1149900"/>
          </a:xfrm>
          <a:prstGeom prst="rect">
            <a:avLst/>
          </a:prstGeom>
          <a:solidFill>
            <a:srgbClr val="2388DB"/>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28" name="Google Shape;28;p5"/>
          <p:cNvCxnSpPr/>
          <p:nvPr/>
        </p:nvCxnSpPr>
        <p:spPr>
          <a:xfrm>
            <a:off x="0" y="112787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29" name="Google Shape;29;p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30" name="Google Shape;30;p5"/>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xample">
  <p:cSld name="TITLE_ONLY_1">
    <p:spTree>
      <p:nvGrpSpPr>
        <p:cNvPr id="1" name="Shape 31"/>
        <p:cNvGrpSpPr/>
        <p:nvPr/>
      </p:nvGrpSpPr>
      <p:grpSpPr>
        <a:xfrm>
          <a:off x="0" y="0"/>
          <a:ext cx="0" cy="0"/>
          <a:chOff x="0" y="0"/>
          <a:chExt cx="0" cy="0"/>
        </a:xfrm>
      </p:grpSpPr>
      <p:sp>
        <p:nvSpPr>
          <p:cNvPr id="32" name="Google Shape;32;p6"/>
          <p:cNvSpPr/>
          <p:nvPr/>
        </p:nvSpPr>
        <p:spPr>
          <a:xfrm>
            <a:off x="-1" y="737100"/>
            <a:ext cx="9144000" cy="4406400"/>
          </a:xfrm>
          <a:prstGeom prst="rect">
            <a:avLst/>
          </a:prstGeom>
          <a:solidFill>
            <a:srgbClr val="2388DB"/>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33" name="Google Shape;33;p6"/>
          <p:cNvCxnSpPr/>
          <p:nvPr/>
        </p:nvCxnSpPr>
        <p:spPr>
          <a:xfrm>
            <a:off x="0" y="768046"/>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34" name="Google Shape;34;p6"/>
          <p:cNvSpPr txBox="1">
            <a:spLocks noGrp="1"/>
          </p:cNvSpPr>
          <p:nvPr>
            <p:ph type="body" idx="1"/>
          </p:nvPr>
        </p:nvSpPr>
        <p:spPr>
          <a:xfrm>
            <a:off x="309600" y="114359"/>
            <a:ext cx="8229600" cy="519600"/>
          </a:xfrm>
          <a:prstGeom prst="rect">
            <a:avLst/>
          </a:prstGeom>
        </p:spPr>
        <p:txBody>
          <a:bodyPr spcFirstLastPara="1" wrap="square" lIns="91425" tIns="91425" rIns="91425" bIns="91425" anchor="t" anchorCtr="0"/>
          <a:lstStyle>
            <a:lvl1pPr marL="457200" lvl="0" indent="-419100" rtl="0">
              <a:spcBef>
                <a:spcPts val="0"/>
              </a:spcBef>
              <a:spcAft>
                <a:spcPts val="0"/>
              </a:spcAft>
              <a:buSzPts val="3000"/>
              <a:buChar char="●"/>
              <a:defRPr sz="1800">
                <a:solidFill>
                  <a:schemeClr val="dk2"/>
                </a:solidFill>
              </a:defRPr>
            </a:lvl1pPr>
            <a:lvl2pPr marL="914400" lvl="1" indent="-381000" rtl="0">
              <a:spcBef>
                <a:spcPts val="0"/>
              </a:spcBef>
              <a:spcAft>
                <a:spcPts val="0"/>
              </a:spcAft>
              <a:buSzPts val="2400"/>
              <a:buChar char="○"/>
              <a:defRPr sz="1800">
                <a:solidFill>
                  <a:schemeClr val="dk2"/>
                </a:solidFill>
              </a:defRPr>
            </a:lvl2pPr>
            <a:lvl3pPr marL="1371600" lvl="2" indent="-381000" rtl="0">
              <a:spcBef>
                <a:spcPts val="0"/>
              </a:spcBef>
              <a:spcAft>
                <a:spcPts val="0"/>
              </a:spcAft>
              <a:buSzPts val="2400"/>
              <a:buChar char="■"/>
              <a:defRPr sz="1800">
                <a:solidFill>
                  <a:schemeClr val="dk2"/>
                </a:solidFill>
              </a:defRPr>
            </a:lvl3pPr>
            <a:lvl4pPr marL="1828800" lvl="3" indent="-342900" rtl="0">
              <a:spcBef>
                <a:spcPts val="0"/>
              </a:spcBef>
              <a:spcAft>
                <a:spcPts val="0"/>
              </a:spcAft>
              <a:buSzPts val="1800"/>
              <a:buChar char="●"/>
              <a:defRPr sz="1800">
                <a:solidFill>
                  <a:schemeClr val="dk2"/>
                </a:solidFill>
              </a:defRPr>
            </a:lvl4pPr>
            <a:lvl5pPr marL="2286000" lvl="4" indent="-342900" rtl="0">
              <a:spcBef>
                <a:spcPts val="0"/>
              </a:spcBef>
              <a:spcAft>
                <a:spcPts val="0"/>
              </a:spcAft>
              <a:buSzPts val="1800"/>
              <a:buChar char="○"/>
              <a:defRPr sz="1800">
                <a:solidFill>
                  <a:schemeClr val="dk2"/>
                </a:solidFill>
              </a:defRPr>
            </a:lvl5pPr>
            <a:lvl6pPr marL="2743200" lvl="5" indent="-342900" rtl="0">
              <a:spcBef>
                <a:spcPts val="0"/>
              </a:spcBef>
              <a:spcAft>
                <a:spcPts val="0"/>
              </a:spcAft>
              <a:buSzPts val="1800"/>
              <a:buChar char="■"/>
              <a:defRPr sz="1800">
                <a:solidFill>
                  <a:schemeClr val="dk2"/>
                </a:solidFill>
              </a:defRPr>
            </a:lvl6pPr>
            <a:lvl7pPr marL="3200400" lvl="6" indent="-342900" rtl="0">
              <a:spcBef>
                <a:spcPts val="0"/>
              </a:spcBef>
              <a:spcAft>
                <a:spcPts val="0"/>
              </a:spcAft>
              <a:buSzPts val="1800"/>
              <a:buChar char="●"/>
              <a:defRPr sz="1800">
                <a:solidFill>
                  <a:schemeClr val="dk2"/>
                </a:solidFill>
              </a:defRPr>
            </a:lvl7pPr>
            <a:lvl8pPr marL="3657600" lvl="7" indent="-342900" rtl="0">
              <a:spcBef>
                <a:spcPts val="0"/>
              </a:spcBef>
              <a:spcAft>
                <a:spcPts val="0"/>
              </a:spcAft>
              <a:buSzPts val="1800"/>
              <a:buChar char="○"/>
              <a:defRPr sz="1800">
                <a:solidFill>
                  <a:schemeClr val="dk2"/>
                </a:solidFill>
              </a:defRPr>
            </a:lvl8pPr>
            <a:lvl9pPr marL="4114800" lvl="8" indent="-342900" rtl="0">
              <a:spcBef>
                <a:spcPts val="0"/>
              </a:spcBef>
              <a:spcAft>
                <a:spcPts val="0"/>
              </a:spcAft>
              <a:buSzPts val="1800"/>
              <a:buChar char="■"/>
              <a:defRPr sz="1800">
                <a:solidFill>
                  <a:schemeClr val="dk2"/>
                </a:solidFill>
              </a:defRPr>
            </a:lvl9pPr>
          </a:lstStyle>
          <a:p>
            <a:endParaRPr/>
          </a:p>
        </p:txBody>
      </p:sp>
      <p:pic>
        <p:nvPicPr>
          <p:cNvPr id="35" name="Google Shape;35;p6"/>
          <p:cNvPicPr preferRelativeResize="0"/>
          <p:nvPr/>
        </p:nvPicPr>
        <p:blipFill rotWithShape="1">
          <a:blip r:embed="rId2">
            <a:alphaModFix amt="5000"/>
          </a:blip>
          <a:srcRect t="24898" r="21519" b="25395"/>
          <a:stretch/>
        </p:blipFill>
        <p:spPr>
          <a:xfrm>
            <a:off x="2256325" y="759075"/>
            <a:ext cx="6887677" cy="4362450"/>
          </a:xfrm>
          <a:prstGeom prst="rect">
            <a:avLst/>
          </a:prstGeom>
          <a:noFill/>
          <a:ln>
            <a:noFill/>
          </a:ln>
        </p:spPr>
      </p:pic>
      <p:sp>
        <p:nvSpPr>
          <p:cNvPr id="36" name="Google Shape;36;p6"/>
          <p:cNvSpPr txBox="1">
            <a:spLocks noGrp="1"/>
          </p:cNvSpPr>
          <p:nvPr>
            <p:ph type="ctrTitle"/>
          </p:nvPr>
        </p:nvSpPr>
        <p:spPr>
          <a:xfrm>
            <a:off x="309600" y="2287550"/>
            <a:ext cx="4332600" cy="1542900"/>
          </a:xfrm>
          <a:prstGeom prst="rect">
            <a:avLst/>
          </a:prstGeom>
        </p:spPr>
        <p:txBody>
          <a:bodyPr spcFirstLastPara="1" wrap="square" lIns="91425" tIns="91425" rIns="91425" bIns="91425" anchor="ctr"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
        <p:cNvGrpSpPr/>
        <p:nvPr/>
      </p:nvGrpSpPr>
      <p:grpSpPr>
        <a:xfrm>
          <a:off x="0" y="0"/>
          <a:ext cx="0" cy="0"/>
          <a:chOff x="0" y="0"/>
          <a:chExt cx="0" cy="0"/>
        </a:xfrm>
      </p:grpSpPr>
      <p:sp>
        <p:nvSpPr>
          <p:cNvPr id="38" name="Google Shape;38;p7"/>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lstStyle>
            <a:lvl1pPr marL="457200" lvl="0" indent="-228600" rtl="0">
              <a:spcBef>
                <a:spcPts val="0"/>
              </a:spcBef>
              <a:spcAft>
                <a:spcPts val="0"/>
              </a:spcAft>
              <a:buClr>
                <a:schemeClr val="dk2"/>
              </a:buClr>
              <a:buSzPts val="1800"/>
              <a:buNone/>
              <a:defRPr sz="1800">
                <a:solidFill>
                  <a:schemeClr val="dk2"/>
                </a:solidFill>
              </a:defRPr>
            </a:lvl1pPr>
          </a:lstStyle>
          <a:p>
            <a:endParaRPr/>
          </a:p>
        </p:txBody>
      </p:sp>
      <p:sp>
        <p:nvSpPr>
          <p:cNvPr id="39" name="Google Shape;39;p7"/>
          <p:cNvSpPr/>
          <p:nvPr/>
        </p:nvSpPr>
        <p:spPr>
          <a:xfrm>
            <a:off x="4274" y="0"/>
            <a:ext cx="9144000" cy="4406400"/>
          </a:xfrm>
          <a:prstGeom prst="rect">
            <a:avLst/>
          </a:prstGeom>
          <a:solidFill>
            <a:srgbClr val="2388DB"/>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40" name="Google Shape;40;p7"/>
          <p:cNvCxnSpPr/>
          <p:nvPr/>
        </p:nvCxnSpPr>
        <p:spPr>
          <a:xfrm>
            <a:off x="0" y="4384371"/>
            <a:ext cx="9144000" cy="0"/>
          </a:xfrm>
          <a:prstGeom prst="straightConnector1">
            <a:avLst/>
          </a:prstGeom>
          <a:noFill/>
          <a:ln w="57150" cap="flat" cmpd="sng">
            <a:solidFill>
              <a:srgbClr val="000000">
                <a:alpha val="14900"/>
              </a:srgbClr>
            </a:solidFill>
            <a:prstDash val="solid"/>
            <a:round/>
            <a:headEnd type="none" w="sm" len="sm"/>
            <a:tailEnd type="none" w="sm" len="sm"/>
          </a:ln>
        </p:spPr>
      </p:cxnSp>
      <p:pic>
        <p:nvPicPr>
          <p:cNvPr id="41" name="Google Shape;41;p7"/>
          <p:cNvPicPr preferRelativeResize="0"/>
          <p:nvPr/>
        </p:nvPicPr>
        <p:blipFill rotWithShape="1">
          <a:blip r:embed="rId2">
            <a:alphaModFix amt="5000"/>
          </a:blip>
          <a:srcRect t="24898" r="21519" b="25395"/>
          <a:stretch/>
        </p:blipFill>
        <p:spPr>
          <a:xfrm>
            <a:off x="2260600" y="0"/>
            <a:ext cx="6887677" cy="4362450"/>
          </a:xfrm>
          <a:prstGeom prst="rect">
            <a:avLst/>
          </a:prstGeom>
          <a:noFill/>
          <a:ln>
            <a:noFill/>
          </a:ln>
        </p:spPr>
      </p:pic>
      <p:sp>
        <p:nvSpPr>
          <p:cNvPr id="42" name="Google Shape;42;p7"/>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blue-k8s" type="blank">
  <p:cSld name="BLANK">
    <p:bg>
      <p:bgPr>
        <a:solidFill>
          <a:schemeClr val="dk2"/>
        </a:solidFill>
        <a:effectLst/>
      </p:bgPr>
    </p:bg>
    <p:spTree>
      <p:nvGrpSpPr>
        <p:cNvPr id="1" name="Shape 43"/>
        <p:cNvGrpSpPr/>
        <p:nvPr/>
      </p:nvGrpSpPr>
      <p:grpSpPr>
        <a:xfrm>
          <a:off x="0" y="0"/>
          <a:ext cx="0" cy="0"/>
          <a:chOff x="0" y="0"/>
          <a:chExt cx="0" cy="0"/>
        </a:xfrm>
      </p:grpSpPr>
      <p:pic>
        <p:nvPicPr>
          <p:cNvPr id="44" name="Google Shape;44;p8"/>
          <p:cNvPicPr preferRelativeResize="0"/>
          <p:nvPr/>
        </p:nvPicPr>
        <p:blipFill rotWithShape="1">
          <a:blip r:embed="rId2">
            <a:alphaModFix amt="5000"/>
          </a:blip>
          <a:srcRect t="20699" b="20693"/>
          <a:stretch/>
        </p:blipFill>
        <p:spPr>
          <a:xfrm>
            <a:off x="183925" y="1"/>
            <a:ext cx="8776151" cy="5143498"/>
          </a:xfrm>
          <a:prstGeom prst="rect">
            <a:avLst/>
          </a:prstGeom>
          <a:noFill/>
          <a:ln>
            <a:noFill/>
          </a:ln>
        </p:spPr>
      </p:pic>
      <p:sp>
        <p:nvSpPr>
          <p:cNvPr id="45" name="Google Shape;45;p8"/>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White">
  <p:cSld name="CUSTOM">
    <p:spTree>
      <p:nvGrpSpPr>
        <p:cNvPr id="1" name="Shape 46"/>
        <p:cNvGrpSpPr/>
        <p:nvPr/>
      </p:nvGrpSpPr>
      <p:grpSpPr>
        <a:xfrm>
          <a:off x="0" y="0"/>
          <a:ext cx="0" cy="0"/>
          <a:chOff x="0" y="0"/>
          <a:chExt cx="0" cy="0"/>
        </a:xfrm>
      </p:grpSpPr>
      <p:pic>
        <p:nvPicPr>
          <p:cNvPr id="47" name="Google Shape;47;p9"/>
          <p:cNvPicPr preferRelativeResize="0"/>
          <p:nvPr/>
        </p:nvPicPr>
        <p:blipFill>
          <a:blip r:embed="rId2">
            <a:alphaModFix amt="3000"/>
          </a:blip>
          <a:stretch>
            <a:fillRect/>
          </a:stretch>
        </p:blipFill>
        <p:spPr>
          <a:xfrm>
            <a:off x="2000250" y="0"/>
            <a:ext cx="5143498" cy="5143498"/>
          </a:xfrm>
          <a:prstGeom prst="rect">
            <a:avLst/>
          </a:prstGeom>
          <a:noFill/>
          <a:ln>
            <a:noFill/>
          </a:ln>
        </p:spPr>
      </p:pic>
      <p:sp>
        <p:nvSpPr>
          <p:cNvPr id="48" name="Google Shape;48;p9"/>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000000"/>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 name="Google Shape;49;p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iz">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Clr>
                <a:schemeClr val="lt1"/>
              </a:buClr>
              <a:buSzPts val="3600"/>
              <a:buNone/>
              <a:defRPr sz="3600" b="1">
                <a:solidFill>
                  <a:schemeClr val="lt1"/>
                </a:solidFill>
              </a:defRPr>
            </a:lvl2pPr>
            <a:lvl3pPr lvl="2" rtl="0">
              <a:spcBef>
                <a:spcPts val="0"/>
              </a:spcBef>
              <a:spcAft>
                <a:spcPts val="0"/>
              </a:spcAft>
              <a:buClr>
                <a:schemeClr val="lt1"/>
              </a:buClr>
              <a:buSzPts val="3600"/>
              <a:buNone/>
              <a:defRPr sz="3600" b="1">
                <a:solidFill>
                  <a:schemeClr val="lt1"/>
                </a:solidFill>
              </a:defRPr>
            </a:lvl3pPr>
            <a:lvl4pPr lvl="3" rtl="0">
              <a:spcBef>
                <a:spcPts val="0"/>
              </a:spcBef>
              <a:spcAft>
                <a:spcPts val="0"/>
              </a:spcAft>
              <a:buClr>
                <a:schemeClr val="lt1"/>
              </a:buClr>
              <a:buSzPts val="3600"/>
              <a:buNone/>
              <a:defRPr sz="3600" b="1">
                <a:solidFill>
                  <a:schemeClr val="lt1"/>
                </a:solidFill>
              </a:defRPr>
            </a:lvl4pPr>
            <a:lvl5pPr lvl="4" rtl="0">
              <a:spcBef>
                <a:spcPts val="0"/>
              </a:spcBef>
              <a:spcAft>
                <a:spcPts val="0"/>
              </a:spcAft>
              <a:buClr>
                <a:schemeClr val="lt1"/>
              </a:buClr>
              <a:buSzPts val="3600"/>
              <a:buNone/>
              <a:defRPr sz="3600" b="1">
                <a:solidFill>
                  <a:schemeClr val="lt1"/>
                </a:solidFill>
              </a:defRPr>
            </a:lvl5pPr>
            <a:lvl6pPr lvl="5" rtl="0">
              <a:spcBef>
                <a:spcPts val="0"/>
              </a:spcBef>
              <a:spcAft>
                <a:spcPts val="0"/>
              </a:spcAft>
              <a:buClr>
                <a:schemeClr val="lt1"/>
              </a:buClr>
              <a:buSzPts val="3600"/>
              <a:buNone/>
              <a:defRPr sz="3600" b="1">
                <a:solidFill>
                  <a:schemeClr val="lt1"/>
                </a:solidFill>
              </a:defRPr>
            </a:lvl6pPr>
            <a:lvl7pPr lvl="6" rtl="0">
              <a:spcBef>
                <a:spcPts val="0"/>
              </a:spcBef>
              <a:spcAft>
                <a:spcPts val="0"/>
              </a:spcAft>
              <a:buClr>
                <a:schemeClr val="lt1"/>
              </a:buClr>
              <a:buSzPts val="3600"/>
              <a:buNone/>
              <a:defRPr sz="3600" b="1">
                <a:solidFill>
                  <a:schemeClr val="lt1"/>
                </a:solidFill>
              </a:defRPr>
            </a:lvl7pPr>
            <a:lvl8pPr lvl="7" rtl="0">
              <a:spcBef>
                <a:spcPts val="0"/>
              </a:spcBef>
              <a:spcAft>
                <a:spcPts val="0"/>
              </a:spcAft>
              <a:buClr>
                <a:schemeClr val="lt1"/>
              </a:buClr>
              <a:buSzPts val="3600"/>
              <a:buNone/>
              <a:defRPr sz="3600" b="1">
                <a:solidFill>
                  <a:schemeClr val="lt1"/>
                </a:solidFill>
              </a:defRPr>
            </a:lvl8pPr>
            <a:lvl9pPr lvl="8" rtl="0">
              <a:spcBef>
                <a:spcPts val="0"/>
              </a:spcBef>
              <a:spcAft>
                <a:spcPts val="0"/>
              </a:spcAft>
              <a:buClr>
                <a:schemeClr val="lt1"/>
              </a:buClr>
              <a:buSzPts val="3600"/>
              <a:buNone/>
              <a:defRPr sz="3600" b="1">
                <a:solidFill>
                  <a:schemeClr val="lt1"/>
                </a:solidFill>
              </a:defRPr>
            </a:lvl9pPr>
          </a:lstStyle>
          <a:p>
            <a:endParaRPr/>
          </a:p>
        </p:txBody>
      </p:sp>
      <p:sp>
        <p:nvSpPr>
          <p:cNvPr id="7" name="Google Shape;7;p1"/>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72.xml.rels><?xml version="1.0" encoding="UTF-8" standalone="yes"?>
<Relationships xmlns="http://schemas.openxmlformats.org/package/2006/relationships"><Relationship Id="rId3" Type="http://schemas.openxmlformats.org/officeDocument/2006/relationships/hyperlink" Target="https://slack.k8s.io" TargetMode="External"/><Relationship Id="rId2" Type="http://schemas.openxmlformats.org/officeDocument/2006/relationships/notesSlide" Target="../notesSlides/notesSlide172.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1.png"/><Relationship Id="rId4" Type="http://schemas.openxmlformats.org/officeDocument/2006/relationships/hyperlink" Target="https://slack.cncf.io"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s://discuss.kubernetes.io" TargetMode="External"/><Relationship Id="rId7" Type="http://schemas.openxmlformats.org/officeDocument/2006/relationships/image" Target="../media/image62.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hyperlink" Target="https://stackoverflow.com/questions/tagged/kubernetes" TargetMode="External"/><Relationship Id="rId4" Type="http://schemas.openxmlformats.org/officeDocument/2006/relationships/hyperlink" Target="https://reddit.com/r/kubernetes" TargetMode="External"/></Relationships>
</file>

<file path=ppt/slides/_rels/slide174.xml.rels><?xml version="1.0" encoding="UTF-8" standalone="yes"?>
<Relationships xmlns="http://schemas.openxmlformats.org/package/2006/relationships"><Relationship Id="rId3" Type="http://schemas.openxmlformats.org/officeDocument/2006/relationships/hyperlink" Target="https://www.meetup.com/topics/kubernetes/" TargetMode="External"/><Relationship Id="rId2" Type="http://schemas.openxmlformats.org/officeDocument/2006/relationships/notesSlide" Target="../notesSlides/notesSlide174.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1.png"/><Relationship Id="rId4" Type="http://schemas.openxmlformats.org/officeDocument/2006/relationships/hyperlink" Target="https://meetups.cncf.io" TargetMode="External"/></Relationships>
</file>

<file path=ppt/slides/_rels/slide1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8.xml"/><Relationship Id="rId1" Type="http://schemas.openxmlformats.org/officeDocument/2006/relationships/slideLayout" Target="../slideLayouts/slideLayout8.xml"/><Relationship Id="rId4" Type="http://schemas.openxmlformats.org/officeDocument/2006/relationships/hyperlink" Target="https://github.com/kubernetes/community/blob/master/sig-list.md" TargetMode="Externa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hyperlink" Target="https://github.com/kubernetes/community/blob/master/sig-list.md" TargetMode="External"/><Relationship Id="rId2" Type="http://schemas.openxmlformats.org/officeDocument/2006/relationships/notesSlide" Target="../notesSlides/notesSlide180.xml"/><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181.xml.rels><?xml version="1.0" encoding="UTF-8" standalone="yes"?>
<Relationships xmlns="http://schemas.openxmlformats.org/package/2006/relationships"><Relationship Id="rId8" Type="http://schemas.openxmlformats.org/officeDocument/2006/relationships/hyperlink" Target="https://www.cncf.io/certification/expert/" TargetMode="External"/><Relationship Id="rId3" Type="http://schemas.openxmlformats.org/officeDocument/2006/relationships/hyperlink" Target="https://www.edx.org/" TargetMode="External"/><Relationship Id="rId7" Type="http://schemas.openxmlformats.org/officeDocument/2006/relationships/hyperlink" Target="https://www.youtube.com/c/cloudnativefdn" TargetMode="External"/><Relationship Id="rId2" Type="http://schemas.openxmlformats.org/officeDocument/2006/relationships/notesSlide" Target="../notesSlides/notesSlide181.xml"/><Relationship Id="rId1" Type="http://schemas.openxmlformats.org/officeDocument/2006/relationships/slideLayout" Target="../slideLayouts/slideLayout2.xml"/><Relationship Id="rId6" Type="http://schemas.openxmlformats.org/officeDocument/2006/relationships/hyperlink" Target="https://www.youtube.com/c/KubernetesCommunity" TargetMode="External"/><Relationship Id="rId5" Type="http://schemas.openxmlformats.org/officeDocument/2006/relationships/hyperlink" Target="https://github.com/kelseyhightower/kubernetes-the-hard-way" TargetMode="External"/><Relationship Id="rId10" Type="http://schemas.openxmlformats.org/officeDocument/2006/relationships/image" Target="../media/image68.png"/><Relationship Id="rId4" Type="http://schemas.openxmlformats.org/officeDocument/2006/relationships/hyperlink" Target="https://www.katacoda.com/courses/kubernetes" TargetMode="External"/><Relationship Id="rId9" Type="http://schemas.openxmlformats.org/officeDocument/2006/relationships/hyperlink" Target="https://www.gitbook.com/book/ramitsurana/awesome-kubernetes/details"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mrbobbytables/k8s-intro-tutorials" TargetMode="External"/><Relationship Id="rId5" Type="http://schemas.openxmlformats.org/officeDocument/2006/relationships/hyperlink" Target="https://kubernetes.io/docs/tasks/tools/install-kubectl/" TargetMode="External"/><Relationship Id="rId4" Type="http://schemas.openxmlformats.org/officeDocument/2006/relationships/hyperlink" Target="https://www.virtualbox.org/wiki/Download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raft.github.io/"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coreos.com/etcd/" TargetMode="Externa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hyperlink" Target="https://goo.gl/1HV3T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kubernetes/kubernetes/blob/master/cmd/kube-controller-manager/app/controllermanager.go#L344"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mailto:rkillen@umich.edu" TargetMode="External"/><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twitter.com/mrbobbytables" TargetMode="External"/><Relationship Id="rId4" Type="http://schemas.openxmlformats.org/officeDocument/2006/relationships/hyperlink" Target="https://github.com/mrbobbytables"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clipart-library.com/clipart/390635.htm"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jsica@umich.edu" TargetMode="External"/><Relationship Id="rId7"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twitter.com/jeefy" TargetMode="External"/><Relationship Id="rId4" Type="http://schemas.openxmlformats.org/officeDocument/2006/relationships/hyperlink" Target="https://github.com/jeefy"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kubernetes.io/docs/concepts/overview/working-with-objects/labels/#syntax-and-character-set"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karenswhimsy.com/ancient-greek-ships.shtm" TargetMode="Externa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0"/>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Kubernetes </a:t>
            </a:r>
            <a:endParaRPr/>
          </a:p>
        </p:txBody>
      </p:sp>
      <p:sp>
        <p:nvSpPr>
          <p:cNvPr id="55" name="Google Shape;55;p10"/>
          <p:cNvSpPr txBox="1">
            <a:spLocks noGrp="1"/>
          </p:cNvSpPr>
          <p:nvPr>
            <p:ph type="subTitle" idx="1"/>
          </p:nvPr>
        </p:nvSpPr>
        <p:spPr>
          <a:xfrm>
            <a:off x="685800" y="3627027"/>
            <a:ext cx="7772400" cy="77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Introduction</a:t>
            </a:r>
            <a:endParaRPr/>
          </a:p>
        </p:txBody>
      </p:sp>
      <p:pic>
        <p:nvPicPr>
          <p:cNvPr id="56" name="Google Shape;56;p10"/>
          <p:cNvPicPr preferRelativeResize="0"/>
          <p:nvPr/>
        </p:nvPicPr>
        <p:blipFill>
          <a:blip r:embed="rId3">
            <a:alphaModFix/>
          </a:blip>
          <a:stretch>
            <a:fillRect/>
          </a:stretch>
        </p:blipFill>
        <p:spPr>
          <a:xfrm>
            <a:off x="6546250" y="2199700"/>
            <a:ext cx="2042001" cy="2042001"/>
          </a:xfrm>
          <a:prstGeom prst="rect">
            <a:avLst/>
          </a:prstGeom>
          <a:noFill/>
          <a:ln>
            <a:noFill/>
          </a:ln>
        </p:spPr>
      </p:pic>
      <p:sp>
        <p:nvSpPr>
          <p:cNvPr id="57" name="Google Shape;57;p10"/>
          <p:cNvSpPr txBox="1"/>
          <p:nvPr/>
        </p:nvSpPr>
        <p:spPr>
          <a:xfrm>
            <a:off x="7102000" y="4785700"/>
            <a:ext cx="2042100" cy="3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 Kubernetes v1.12 11/2018</a:t>
            </a:r>
            <a:endParaRPr sz="1200"/>
          </a:p>
        </p:txBody>
      </p:sp>
      <p:pic>
        <p:nvPicPr>
          <p:cNvPr id="58" name="Google Shape;58;p10"/>
          <p:cNvPicPr preferRelativeResize="0"/>
          <p:nvPr/>
        </p:nvPicPr>
        <p:blipFill>
          <a:blip r:embed="rId4">
            <a:alphaModFix/>
          </a:blip>
          <a:stretch>
            <a:fillRect/>
          </a:stretch>
        </p:blipFill>
        <p:spPr>
          <a:xfrm>
            <a:off x="79975" y="4893213"/>
            <a:ext cx="762000" cy="142875"/>
          </a:xfrm>
          <a:prstGeom prst="rect">
            <a:avLst/>
          </a:prstGeom>
          <a:noFill/>
          <a:ln>
            <a:noFill/>
          </a:ln>
        </p:spPr>
      </p:pic>
      <p:sp>
        <p:nvSpPr>
          <p:cNvPr id="59" name="Google Shape;59;p10"/>
          <p:cNvSpPr txBox="1"/>
          <p:nvPr/>
        </p:nvSpPr>
        <p:spPr>
          <a:xfrm>
            <a:off x="79975" y="4678250"/>
            <a:ext cx="762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t>CC-BY 4.0</a:t>
            </a:r>
            <a:endParaRPr sz="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Does Kubernetes do?</a:t>
            </a:r>
            <a:endParaRPr/>
          </a:p>
        </p:txBody>
      </p:sp>
      <p:sp>
        <p:nvSpPr>
          <p:cNvPr id="126" name="Google Shape;126;p1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Known as the </a:t>
            </a:r>
            <a:r>
              <a:rPr lang="en" sz="2400" b="1"/>
              <a:t>linux kernel of distributed systems</a:t>
            </a:r>
            <a:r>
              <a:rPr lang="en" sz="2400"/>
              <a:t>.</a:t>
            </a:r>
            <a:endParaRPr sz="2400"/>
          </a:p>
          <a:p>
            <a:pPr marL="457200" lvl="0" indent="-381000" algn="l" rtl="0">
              <a:spcBef>
                <a:spcPts val="1000"/>
              </a:spcBef>
              <a:spcAft>
                <a:spcPts val="0"/>
              </a:spcAft>
              <a:buSzPts val="2400"/>
              <a:buChar char="●"/>
            </a:pPr>
            <a:r>
              <a:rPr lang="en" sz="2400" b="1"/>
              <a:t>Abstracts away the underlying hardware</a:t>
            </a:r>
            <a:r>
              <a:rPr lang="en" sz="2400"/>
              <a:t> of the nodes and provides a uniform interface for workloads to be both deployed and consume the shared pool of resources.</a:t>
            </a:r>
            <a:endParaRPr sz="2400"/>
          </a:p>
          <a:p>
            <a:pPr marL="457200" lvl="0" indent="-381000" algn="l" rtl="0">
              <a:spcBef>
                <a:spcPts val="1000"/>
              </a:spcBef>
              <a:spcAft>
                <a:spcPts val="1000"/>
              </a:spcAft>
              <a:buSzPts val="2400"/>
              <a:buChar char="●"/>
            </a:pPr>
            <a:r>
              <a:rPr lang="en" sz="2400"/>
              <a:t>Works as an engine for resolving state by converging actual and the </a:t>
            </a:r>
            <a:r>
              <a:rPr lang="en" sz="2400" b="1"/>
              <a:t>desired state</a:t>
            </a:r>
            <a:r>
              <a:rPr lang="en" sz="2400"/>
              <a:t> of the system.</a:t>
            </a:r>
            <a:endParaRPr sz="24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759" name="Google Shape;759;p109"/>
          <p:cNvPicPr preferRelativeResize="0"/>
          <p:nvPr/>
        </p:nvPicPr>
        <p:blipFill>
          <a:blip r:embed="rId3">
            <a:alphaModFix/>
          </a:blip>
          <a:stretch>
            <a:fillRect/>
          </a:stretch>
        </p:blipFill>
        <p:spPr>
          <a:xfrm>
            <a:off x="2874225" y="702488"/>
            <a:ext cx="5472952" cy="4013924"/>
          </a:xfrm>
          <a:prstGeom prst="rect">
            <a:avLst/>
          </a:prstGeom>
          <a:noFill/>
          <a:ln>
            <a:noFill/>
          </a:ln>
        </p:spPr>
      </p:pic>
      <p:sp>
        <p:nvSpPr>
          <p:cNvPr id="760" name="Google Shape;760;p109"/>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RollingUpdate Deployment </a:t>
            </a:r>
            <a:endParaRPr/>
          </a:p>
        </p:txBody>
      </p:sp>
      <p:sp>
        <p:nvSpPr>
          <p:cNvPr id="761" name="Google Shape;761;p109"/>
          <p:cNvSpPr txBox="1">
            <a:spLocks noGrp="1"/>
          </p:cNvSpPr>
          <p:nvPr>
            <p:ph type="body" idx="4294967295"/>
          </p:nvPr>
        </p:nvSpPr>
        <p:spPr>
          <a:xfrm>
            <a:off x="457200" y="3395925"/>
            <a:ext cx="3904200" cy="5550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lang="en" sz="800" b="1">
                <a:solidFill>
                  <a:srgbClr val="783F04"/>
                </a:solidFill>
                <a:latin typeface="Roboto Mono"/>
                <a:ea typeface="Roboto Mono"/>
                <a:cs typeface="Roboto Mono"/>
                <a:sym typeface="Roboto Mono"/>
              </a:rPr>
              <a:t>mydep-54f7ff7d6d            1         1         1         5s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            2         3         3         5h</a:t>
            </a:r>
            <a:endParaRPr sz="800">
              <a:solidFill>
                <a:srgbClr val="783F04"/>
              </a:solidFill>
              <a:latin typeface="Roboto Mono"/>
              <a:ea typeface="Roboto Mono"/>
              <a:cs typeface="Roboto Mono"/>
              <a:sym typeface="Roboto Mono"/>
            </a:endParaRPr>
          </a:p>
        </p:txBody>
      </p:sp>
      <p:sp>
        <p:nvSpPr>
          <p:cNvPr id="762" name="Google Shape;762;p109"/>
          <p:cNvSpPr txBox="1">
            <a:spLocks noGrp="1"/>
          </p:cNvSpPr>
          <p:nvPr>
            <p:ph type="body" idx="4294967295"/>
          </p:nvPr>
        </p:nvSpPr>
        <p:spPr>
          <a:xfrm>
            <a:off x="457200" y="4096825"/>
            <a:ext cx="3904200" cy="7995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b="1">
                <a:solidFill>
                  <a:srgbClr val="783F04"/>
                </a:solidFill>
                <a:latin typeface="Roboto Mono"/>
                <a:ea typeface="Roboto Mono"/>
                <a:cs typeface="Roboto Mono"/>
                <a:sym typeface="Roboto Mono"/>
              </a:rPr>
              <a:t>mydep-54f7ff7d6d-9gvll   1/1       Running   0          2s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mydep-6766777fff-sjxhf   1/1       Running   0          5h</a:t>
            </a:r>
            <a:endParaRPr sz="800">
              <a:solidFill>
                <a:srgbClr val="783F04"/>
              </a:solidFill>
              <a:latin typeface="Roboto Mono"/>
              <a:ea typeface="Roboto Mono"/>
              <a:cs typeface="Roboto Mono"/>
              <a:sym typeface="Roboto Mono"/>
            </a:endParaRPr>
          </a:p>
        </p:txBody>
      </p:sp>
      <p:sp>
        <p:nvSpPr>
          <p:cNvPr id="763" name="Google Shape;763;p109"/>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New </a:t>
            </a:r>
            <a:r>
              <a:rPr lang="en" sz="1800" b="1">
                <a:solidFill>
                  <a:schemeClr val="dk1"/>
                </a:solidFill>
              </a:rPr>
              <a:t>ReplicaSet</a:t>
            </a:r>
            <a:r>
              <a:rPr lang="en" sz="1800">
                <a:solidFill>
                  <a:schemeClr val="dk1"/>
                </a:solidFill>
              </a:rPr>
              <a:t> is initially scaled up based on </a:t>
            </a:r>
            <a:r>
              <a:rPr lang="en" sz="1800">
                <a:solidFill>
                  <a:srgbClr val="1155CC"/>
                </a:solidFill>
                <a:latin typeface="Roboto Mono"/>
                <a:ea typeface="Roboto Mono"/>
                <a:cs typeface="Roboto Mono"/>
                <a:sym typeface="Roboto Mono"/>
              </a:rPr>
              <a:t>maxSurge</a:t>
            </a:r>
            <a:r>
              <a:rPr lang="en" sz="1800">
                <a:solidFill>
                  <a:schemeClr val="dk1"/>
                </a:solidFill>
              </a:rPr>
              <a:t>.</a:t>
            </a:r>
            <a:endParaRPr sz="1800"/>
          </a:p>
        </p:txBody>
      </p:sp>
      <p:sp>
        <p:nvSpPr>
          <p:cNvPr id="764" name="Google Shape;764;p109"/>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b="1">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Google Shape;769;p110"/>
          <p:cNvPicPr preferRelativeResize="0"/>
          <p:nvPr/>
        </p:nvPicPr>
        <p:blipFill>
          <a:blip r:embed="rId3">
            <a:alphaModFix/>
          </a:blip>
          <a:stretch>
            <a:fillRect/>
          </a:stretch>
        </p:blipFill>
        <p:spPr>
          <a:xfrm>
            <a:off x="2874225" y="702463"/>
            <a:ext cx="5472952" cy="4315475"/>
          </a:xfrm>
          <a:prstGeom prst="rect">
            <a:avLst/>
          </a:prstGeom>
          <a:noFill/>
          <a:ln>
            <a:noFill/>
          </a:ln>
        </p:spPr>
      </p:pic>
      <p:sp>
        <p:nvSpPr>
          <p:cNvPr id="770" name="Google Shape;770;p110"/>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RollingUpdate Deployment </a:t>
            </a:r>
            <a:endParaRPr>
              <a:solidFill>
                <a:schemeClr val="dk1"/>
              </a:solidFill>
            </a:endParaRPr>
          </a:p>
          <a:p>
            <a:pPr marL="0" lvl="0" indent="0" algn="l" rtl="0">
              <a:spcBef>
                <a:spcPts val="0"/>
              </a:spcBef>
              <a:spcAft>
                <a:spcPts val="0"/>
              </a:spcAft>
              <a:buNone/>
            </a:pPr>
            <a:endParaRPr/>
          </a:p>
        </p:txBody>
      </p:sp>
      <p:sp>
        <p:nvSpPr>
          <p:cNvPr id="771" name="Google Shape;771;p110"/>
          <p:cNvSpPr txBox="1">
            <a:spLocks noGrp="1"/>
          </p:cNvSpPr>
          <p:nvPr>
            <p:ph type="body" idx="4294967295"/>
          </p:nvPr>
        </p:nvSpPr>
        <p:spPr>
          <a:xfrm>
            <a:off x="457200" y="4096800"/>
            <a:ext cx="3904200" cy="7995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mydep-54f7ff7d6d-9gvll   1/1       Running   0          5s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mydep-54f7ff7d6d-cqvlq   1/1       Running   0          2s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p:txBody>
      </p:sp>
      <p:sp>
        <p:nvSpPr>
          <p:cNvPr id="772" name="Google Shape;772;p110"/>
          <p:cNvSpPr txBox="1">
            <a:spLocks noGrp="1"/>
          </p:cNvSpPr>
          <p:nvPr>
            <p:ph type="body" idx="4294967295"/>
          </p:nvPr>
        </p:nvSpPr>
        <p:spPr>
          <a:xfrm>
            <a:off x="457200" y="3397575"/>
            <a:ext cx="3904200" cy="553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lang="en" sz="800" b="1">
                <a:solidFill>
                  <a:srgbClr val="783F04"/>
                </a:solidFill>
                <a:latin typeface="Roboto Mono"/>
                <a:ea typeface="Roboto Mono"/>
                <a:cs typeface="Roboto Mono"/>
                <a:sym typeface="Roboto Mono"/>
              </a:rPr>
              <a:t>mydep-54f7ff7d6d            2         2         2         8s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            2         2         2         5h</a:t>
            </a:r>
            <a:endParaRPr sz="800">
              <a:solidFill>
                <a:srgbClr val="783F04"/>
              </a:solidFill>
              <a:latin typeface="Roboto Mono"/>
              <a:ea typeface="Roboto Mono"/>
              <a:cs typeface="Roboto Mono"/>
              <a:sym typeface="Roboto Mono"/>
            </a:endParaRPr>
          </a:p>
        </p:txBody>
      </p:sp>
      <p:sp>
        <p:nvSpPr>
          <p:cNvPr id="773" name="Google Shape;773;p110"/>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sp>
        <p:nvSpPr>
          <p:cNvPr id="774" name="Google Shape;774;p110"/>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b="1">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11"/>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RollingUpdate Deployment </a:t>
            </a:r>
            <a:endParaRPr/>
          </a:p>
        </p:txBody>
      </p:sp>
      <p:sp>
        <p:nvSpPr>
          <p:cNvPr id="780" name="Google Shape;780;p111"/>
          <p:cNvSpPr txBox="1">
            <a:spLocks noGrp="1"/>
          </p:cNvSpPr>
          <p:nvPr>
            <p:ph type="body" idx="4294967295"/>
          </p:nvPr>
        </p:nvSpPr>
        <p:spPr>
          <a:xfrm>
            <a:off x="457200" y="3398550"/>
            <a:ext cx="3904200" cy="556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lang="en" sz="800" b="1">
                <a:solidFill>
                  <a:srgbClr val="783F04"/>
                </a:solidFill>
                <a:latin typeface="Roboto Mono"/>
                <a:ea typeface="Roboto Mono"/>
                <a:cs typeface="Roboto Mono"/>
                <a:sym typeface="Roboto Mono"/>
              </a:rPr>
              <a:t>mydep-54f7ff7d6d            3         3         3         10s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            0         1         1         5h</a:t>
            </a:r>
            <a:endParaRPr sz="800">
              <a:solidFill>
                <a:srgbClr val="783F04"/>
              </a:solidFill>
              <a:latin typeface="Roboto Mono"/>
              <a:ea typeface="Roboto Mono"/>
              <a:cs typeface="Roboto Mono"/>
              <a:sym typeface="Roboto Mono"/>
            </a:endParaRPr>
          </a:p>
        </p:txBody>
      </p:sp>
      <p:sp>
        <p:nvSpPr>
          <p:cNvPr id="781" name="Google Shape;781;p111"/>
          <p:cNvSpPr txBox="1">
            <a:spLocks noGrp="1"/>
          </p:cNvSpPr>
          <p:nvPr>
            <p:ph type="body" idx="4294967295"/>
          </p:nvPr>
        </p:nvSpPr>
        <p:spPr>
          <a:xfrm>
            <a:off x="457200" y="4103900"/>
            <a:ext cx="3904200" cy="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mydep-54f7ff7d6d-9gvll   1/1       Running   0          7s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mydep-54f7ff7d6d-cqvlq   1/1       Running   0          5s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mydep-54f7ff7d6d-gccr6   1/1       Running   0          2s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p:txBody>
      </p:sp>
      <p:sp>
        <p:nvSpPr>
          <p:cNvPr id="782" name="Google Shape;782;p111"/>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pic>
        <p:nvPicPr>
          <p:cNvPr id="783" name="Google Shape;783;p111"/>
          <p:cNvPicPr preferRelativeResize="0"/>
          <p:nvPr/>
        </p:nvPicPr>
        <p:blipFill>
          <a:blip r:embed="rId3">
            <a:alphaModFix/>
          </a:blip>
          <a:stretch>
            <a:fillRect/>
          </a:stretch>
        </p:blipFill>
        <p:spPr>
          <a:xfrm>
            <a:off x="2874225" y="702493"/>
            <a:ext cx="5472952" cy="4620245"/>
          </a:xfrm>
          <a:prstGeom prst="rect">
            <a:avLst/>
          </a:prstGeom>
          <a:noFill/>
          <a:ln>
            <a:noFill/>
          </a:ln>
        </p:spPr>
      </p:pic>
      <p:sp>
        <p:nvSpPr>
          <p:cNvPr id="784" name="Google Shape;784;p111"/>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b="1">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12"/>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RollingUpdate Deployment </a:t>
            </a:r>
            <a:endParaRPr/>
          </a:p>
        </p:txBody>
      </p:sp>
      <p:sp>
        <p:nvSpPr>
          <p:cNvPr id="790" name="Google Shape;790;p112"/>
          <p:cNvSpPr txBox="1">
            <a:spLocks noGrp="1"/>
          </p:cNvSpPr>
          <p:nvPr>
            <p:ph type="body" idx="4294967295"/>
          </p:nvPr>
        </p:nvSpPr>
        <p:spPr>
          <a:xfrm>
            <a:off x="457200" y="3399250"/>
            <a:ext cx="3904200" cy="556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DESIRED   CURRENT   READY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            3         3         3         13s</a:t>
            </a:r>
            <a:br>
              <a:rPr lang="en" sz="800" b="1">
                <a:solidFill>
                  <a:srgbClr val="783F04"/>
                </a:solidFill>
                <a:latin typeface="Roboto Mono"/>
                <a:ea typeface="Roboto Mono"/>
                <a:cs typeface="Roboto Mono"/>
                <a:sym typeface="Roboto Mono"/>
              </a:rPr>
            </a:br>
            <a:r>
              <a:rPr lang="en" sz="800">
                <a:solidFill>
                  <a:srgbClr val="783F04"/>
                </a:solidFill>
                <a:latin typeface="Roboto Mono"/>
                <a:ea typeface="Roboto Mono"/>
                <a:cs typeface="Roboto Mono"/>
                <a:sym typeface="Roboto Mono"/>
              </a:rPr>
              <a:t>mydep-6766777fff            0         0         0         5h</a:t>
            </a:r>
            <a:endParaRPr sz="800">
              <a:solidFill>
                <a:srgbClr val="783F04"/>
              </a:solidFill>
              <a:latin typeface="Roboto Mono"/>
              <a:ea typeface="Roboto Mono"/>
              <a:cs typeface="Roboto Mono"/>
              <a:sym typeface="Roboto Mono"/>
            </a:endParaRPr>
          </a:p>
        </p:txBody>
      </p:sp>
      <p:sp>
        <p:nvSpPr>
          <p:cNvPr id="791" name="Google Shape;791;p112"/>
          <p:cNvSpPr txBox="1">
            <a:spLocks noGrp="1"/>
          </p:cNvSpPr>
          <p:nvPr>
            <p:ph type="body" idx="4294967295"/>
          </p:nvPr>
        </p:nvSpPr>
        <p:spPr>
          <a:xfrm>
            <a:off x="457200" y="4104700"/>
            <a:ext cx="3904200" cy="789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mydep-54f7ff7d6d-9gvll   1/1       Running   0          10s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mydep-54f7ff7d6d-cqvlq   1/1       Running   0          8s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mydep-54f7ff7d6d-gccr6   1/1       Running   0          5s</a:t>
            </a:r>
            <a:endParaRPr sz="800" b="1">
              <a:solidFill>
                <a:srgbClr val="783F04"/>
              </a:solidFill>
              <a:latin typeface="Roboto Mono"/>
              <a:ea typeface="Roboto Mono"/>
              <a:cs typeface="Roboto Mono"/>
              <a:sym typeface="Roboto Mono"/>
            </a:endParaRPr>
          </a:p>
        </p:txBody>
      </p:sp>
      <p:sp>
        <p:nvSpPr>
          <p:cNvPr id="792" name="Google Shape;792;p112"/>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pic>
        <p:nvPicPr>
          <p:cNvPr id="793" name="Google Shape;793;p112"/>
          <p:cNvPicPr preferRelativeResize="0"/>
          <p:nvPr/>
        </p:nvPicPr>
        <p:blipFill>
          <a:blip r:embed="rId3">
            <a:alphaModFix/>
          </a:blip>
          <a:stretch>
            <a:fillRect/>
          </a:stretch>
        </p:blipFill>
        <p:spPr>
          <a:xfrm>
            <a:off x="2866012" y="699550"/>
            <a:ext cx="5472977" cy="4620224"/>
          </a:xfrm>
          <a:prstGeom prst="rect">
            <a:avLst/>
          </a:prstGeom>
          <a:noFill/>
          <a:ln>
            <a:noFill/>
          </a:ln>
        </p:spPr>
      </p:pic>
      <p:sp>
        <p:nvSpPr>
          <p:cNvPr id="794" name="Google Shape;794;p112"/>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b="1">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13"/>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RollingUpdate Deployment </a:t>
            </a:r>
            <a:endParaRPr/>
          </a:p>
        </p:txBody>
      </p:sp>
      <p:sp>
        <p:nvSpPr>
          <p:cNvPr id="800" name="Google Shape;800;p113"/>
          <p:cNvSpPr txBox="1">
            <a:spLocks noGrp="1"/>
          </p:cNvSpPr>
          <p:nvPr>
            <p:ph type="body" idx="4294967295"/>
          </p:nvPr>
        </p:nvSpPr>
        <p:spPr>
          <a:xfrm>
            <a:off x="457200" y="3398075"/>
            <a:ext cx="3904200" cy="5574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lang="en" sz="800" b="1">
                <a:solidFill>
                  <a:srgbClr val="783F04"/>
                </a:solidFill>
                <a:latin typeface="Roboto Mono"/>
                <a:ea typeface="Roboto Mono"/>
                <a:cs typeface="Roboto Mono"/>
                <a:sym typeface="Roboto Mono"/>
              </a:rPr>
              <a:t>mydep-54f7ff7d6d            3         3         3         15s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            0         0         0         5h</a:t>
            </a:r>
            <a:endParaRPr sz="800">
              <a:solidFill>
                <a:srgbClr val="783F04"/>
              </a:solidFill>
              <a:latin typeface="Roboto Mono"/>
              <a:ea typeface="Roboto Mono"/>
              <a:cs typeface="Roboto Mono"/>
              <a:sym typeface="Roboto Mono"/>
            </a:endParaRPr>
          </a:p>
        </p:txBody>
      </p:sp>
      <p:sp>
        <p:nvSpPr>
          <p:cNvPr id="801" name="Google Shape;801;p113"/>
          <p:cNvSpPr txBox="1">
            <a:spLocks noGrp="1"/>
          </p:cNvSpPr>
          <p:nvPr>
            <p:ph type="body" idx="4294967295"/>
          </p:nvPr>
        </p:nvSpPr>
        <p:spPr>
          <a:xfrm>
            <a:off x="457200" y="4103550"/>
            <a:ext cx="3904200" cy="789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mydep-54f7ff7d6d-9gvll   1/1       Running   0          12s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mydep-54f7ff7d6d-cqvlq   1/1       Running   0          10s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mydep-54f7ff7d6d-gccr6   1/1       Running   0          7s</a:t>
            </a:r>
            <a:endParaRPr sz="800" b="1">
              <a:solidFill>
                <a:srgbClr val="783F04"/>
              </a:solidFill>
              <a:latin typeface="Roboto Mono"/>
              <a:ea typeface="Roboto Mono"/>
              <a:cs typeface="Roboto Mono"/>
              <a:sym typeface="Roboto Mono"/>
            </a:endParaRPr>
          </a:p>
        </p:txBody>
      </p:sp>
      <p:sp>
        <p:nvSpPr>
          <p:cNvPr id="802" name="Google Shape;802;p113"/>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Updated to new deployment revision completed.</a:t>
            </a:r>
            <a:endParaRPr sz="1800">
              <a:solidFill>
                <a:srgbClr val="1155CC"/>
              </a:solidFill>
              <a:latin typeface="Roboto Mono"/>
              <a:ea typeface="Roboto Mono"/>
              <a:cs typeface="Roboto Mono"/>
              <a:sym typeface="Roboto Mono"/>
            </a:endParaRPr>
          </a:p>
        </p:txBody>
      </p:sp>
      <p:pic>
        <p:nvPicPr>
          <p:cNvPr id="803" name="Google Shape;803;p113"/>
          <p:cNvPicPr preferRelativeResize="0"/>
          <p:nvPr/>
        </p:nvPicPr>
        <p:blipFill>
          <a:blip r:embed="rId3">
            <a:alphaModFix/>
          </a:blip>
          <a:stretch>
            <a:fillRect/>
          </a:stretch>
        </p:blipFill>
        <p:spPr>
          <a:xfrm>
            <a:off x="2850250" y="1543383"/>
            <a:ext cx="5504500" cy="2690329"/>
          </a:xfrm>
          <a:prstGeom prst="rect">
            <a:avLst/>
          </a:prstGeom>
          <a:noFill/>
          <a:ln>
            <a:noFill/>
          </a:ln>
        </p:spPr>
      </p:pic>
      <p:sp>
        <p:nvSpPr>
          <p:cNvPr id="804" name="Google Shape;804;p113"/>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b="1">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1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DaemonSet</a:t>
            </a:r>
            <a:endParaRPr/>
          </a:p>
        </p:txBody>
      </p:sp>
      <p:sp>
        <p:nvSpPr>
          <p:cNvPr id="810" name="Google Shape;810;p114"/>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Ensure that all nodes matching certain criteria will run an instance of the supplied Pod.</a:t>
            </a:r>
            <a:endParaRPr sz="2400"/>
          </a:p>
          <a:p>
            <a:pPr marL="457200" lvl="0" indent="-381000" algn="l" rtl="0">
              <a:spcBef>
                <a:spcPts val="1000"/>
              </a:spcBef>
              <a:spcAft>
                <a:spcPts val="0"/>
              </a:spcAft>
              <a:buSzPts val="2400"/>
              <a:buChar char="●"/>
            </a:pPr>
            <a:r>
              <a:rPr lang="en" sz="2400"/>
              <a:t>They </a:t>
            </a:r>
            <a:r>
              <a:rPr lang="en" sz="2400" b="1"/>
              <a:t>bypass</a:t>
            </a:r>
            <a:r>
              <a:rPr lang="en" sz="2400"/>
              <a:t> default scheduling mechanisms.</a:t>
            </a:r>
            <a:endParaRPr sz="2400"/>
          </a:p>
          <a:p>
            <a:pPr marL="457200" lvl="0" indent="-381000" algn="l" rtl="0">
              <a:spcBef>
                <a:spcPts val="1000"/>
              </a:spcBef>
              <a:spcAft>
                <a:spcPts val="0"/>
              </a:spcAft>
              <a:buSzPts val="2400"/>
              <a:buChar char="●"/>
            </a:pPr>
            <a:r>
              <a:rPr lang="en" sz="2400"/>
              <a:t>Are ideal for cluster wide services such as log forwarding, or health monitoring.</a:t>
            </a:r>
            <a:endParaRPr sz="2400"/>
          </a:p>
          <a:p>
            <a:pPr marL="457200" lvl="0" indent="-381000" algn="l" rtl="0">
              <a:spcBef>
                <a:spcPts val="1000"/>
              </a:spcBef>
              <a:spcAft>
                <a:spcPts val="0"/>
              </a:spcAft>
              <a:buSzPts val="2400"/>
              <a:buChar char="●"/>
            </a:pPr>
            <a:r>
              <a:rPr lang="en" sz="2400"/>
              <a:t>Revisions are managed via a </a:t>
            </a:r>
            <a:r>
              <a:rPr lang="en" sz="2400" b="1"/>
              <a:t>controller-revision-hash </a:t>
            </a:r>
            <a:r>
              <a:rPr lang="en" sz="2400"/>
              <a:t>label.</a:t>
            </a:r>
            <a:endParaRPr sz="2400"/>
          </a:p>
          <a:p>
            <a:pPr marL="0" lvl="0" indent="0" algn="l" rtl="0">
              <a:spcBef>
                <a:spcPts val="1000"/>
              </a:spcBef>
              <a:spcAft>
                <a:spcPts val="0"/>
              </a:spcAft>
              <a:buNone/>
            </a:pPr>
            <a:endParaRPr sz="2100"/>
          </a:p>
        </p:txBody>
      </p:sp>
      <p:pic>
        <p:nvPicPr>
          <p:cNvPr id="811" name="Google Shape;811;p114"/>
          <p:cNvPicPr preferRelativeResize="0"/>
          <p:nvPr/>
        </p:nvPicPr>
        <p:blipFill>
          <a:blip r:embed="rId3">
            <a:alphaModFix/>
          </a:blip>
          <a:stretch>
            <a:fillRect/>
          </a:stretch>
        </p:blipFill>
        <p:spPr>
          <a:xfrm>
            <a:off x="1901688" y="4102977"/>
            <a:ext cx="5340625" cy="9721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1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DaemonSet</a:t>
            </a:r>
            <a:endParaRPr/>
          </a:p>
        </p:txBody>
      </p:sp>
      <p:sp>
        <p:nvSpPr>
          <p:cNvPr id="817" name="Google Shape;817;p115"/>
          <p:cNvSpPr txBox="1">
            <a:spLocks noGrp="1"/>
          </p:cNvSpPr>
          <p:nvPr>
            <p:ph type="body" idx="1"/>
          </p:nvPr>
        </p:nvSpPr>
        <p:spPr>
          <a:xfrm>
            <a:off x="457200" y="1200150"/>
            <a:ext cx="54351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revisionHistoryLimit: </a:t>
            </a:r>
            <a:r>
              <a:rPr lang="en" sz="1800"/>
              <a:t>The number of previous iterations of the DaemonSet to retain.</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updateStrategy: </a:t>
            </a:r>
            <a:r>
              <a:rPr lang="en" sz="1800"/>
              <a:t>Describes the method of  updating the Pods based on the </a:t>
            </a:r>
            <a:r>
              <a:rPr lang="en" sz="1800">
                <a:solidFill>
                  <a:srgbClr val="1155CC"/>
                </a:solidFill>
                <a:latin typeface="Roboto Mono"/>
                <a:ea typeface="Roboto Mono"/>
                <a:cs typeface="Roboto Mono"/>
                <a:sym typeface="Roboto Mono"/>
              </a:rPr>
              <a:t>type</a:t>
            </a:r>
            <a:r>
              <a:rPr lang="en" sz="1800"/>
              <a:t>. Valid options are </a:t>
            </a:r>
            <a:r>
              <a:rPr lang="en" sz="1800">
                <a:solidFill>
                  <a:srgbClr val="CC0000"/>
                </a:solidFill>
                <a:latin typeface="Roboto Mono"/>
                <a:ea typeface="Roboto Mono"/>
                <a:cs typeface="Roboto Mono"/>
                <a:sym typeface="Roboto Mono"/>
              </a:rPr>
              <a:t>RollingUpdate</a:t>
            </a:r>
            <a:r>
              <a:rPr lang="en" sz="1800">
                <a:solidFill>
                  <a:srgbClr val="CC0000"/>
                </a:solidFill>
              </a:rPr>
              <a:t> </a:t>
            </a:r>
            <a:r>
              <a:rPr lang="en" sz="1800"/>
              <a:t>or </a:t>
            </a:r>
            <a:r>
              <a:rPr lang="en" sz="1800">
                <a:solidFill>
                  <a:srgbClr val="CC0000"/>
                </a:solidFill>
                <a:latin typeface="Roboto Mono"/>
                <a:ea typeface="Roboto Mono"/>
                <a:cs typeface="Roboto Mono"/>
                <a:sym typeface="Roboto Mono"/>
              </a:rPr>
              <a:t>OnDelete</a:t>
            </a:r>
            <a:r>
              <a:rPr lang="en" sz="1800"/>
              <a:t>.</a:t>
            </a:r>
            <a:endParaRPr sz="1800"/>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RollingUpdate: </a:t>
            </a:r>
            <a:r>
              <a:rPr lang="en" sz="1800"/>
              <a:t>Cycles through updating the Pods according to the value of </a:t>
            </a:r>
            <a:r>
              <a:rPr lang="en" sz="1800">
                <a:solidFill>
                  <a:srgbClr val="1155CC"/>
                </a:solidFill>
                <a:latin typeface="Roboto Mono"/>
                <a:ea typeface="Roboto Mono"/>
                <a:cs typeface="Roboto Mono"/>
                <a:sym typeface="Roboto Mono"/>
              </a:rPr>
              <a:t>maxUnavailable</a:t>
            </a:r>
            <a:r>
              <a:rPr lang="en" sz="1800"/>
              <a:t>.</a:t>
            </a:r>
            <a:endParaRPr sz="1800">
              <a:solidFill>
                <a:srgbClr val="CC0000"/>
              </a:solidFill>
              <a:latin typeface="Roboto Mono"/>
              <a:ea typeface="Roboto Mono"/>
              <a:cs typeface="Roboto Mono"/>
              <a:sym typeface="Roboto Mono"/>
            </a:endParaRPr>
          </a:p>
          <a:p>
            <a:pPr marL="914400" lvl="1" indent="-342900" algn="l" rtl="0">
              <a:spcBef>
                <a:spcPts val="1000"/>
              </a:spcBef>
              <a:spcAft>
                <a:spcPts val="1000"/>
              </a:spcAft>
              <a:buSzPts val="1800"/>
              <a:buChar char="○"/>
            </a:pPr>
            <a:r>
              <a:rPr lang="en" sz="1800">
                <a:solidFill>
                  <a:srgbClr val="CC0000"/>
                </a:solidFill>
                <a:latin typeface="Roboto Mono"/>
                <a:ea typeface="Roboto Mono"/>
                <a:cs typeface="Roboto Mono"/>
                <a:sym typeface="Roboto Mono"/>
              </a:rPr>
              <a:t>OnDelete: </a:t>
            </a:r>
            <a:r>
              <a:rPr lang="en" sz="1800"/>
              <a:t>The new instance of the Pod is deployed </a:t>
            </a:r>
            <a:r>
              <a:rPr lang="en" sz="1800" b="1"/>
              <a:t>ONLY </a:t>
            </a:r>
            <a:r>
              <a:rPr lang="en" sz="1800"/>
              <a:t>after the current instance is deleted.</a:t>
            </a:r>
            <a:br>
              <a:rPr lang="en" sz="1600">
                <a:solidFill>
                  <a:srgbClr val="1155CC"/>
                </a:solidFill>
                <a:latin typeface="Roboto Mono"/>
                <a:ea typeface="Roboto Mono"/>
                <a:cs typeface="Roboto Mono"/>
                <a:sym typeface="Roboto Mono"/>
              </a:rPr>
            </a:br>
            <a:br>
              <a:rPr lang="en" sz="1600">
                <a:solidFill>
                  <a:srgbClr val="1155CC"/>
                </a:solidFill>
                <a:latin typeface="Roboto Mono"/>
                <a:ea typeface="Roboto Mono"/>
                <a:cs typeface="Roboto Mono"/>
                <a:sym typeface="Roboto Mono"/>
              </a:rPr>
            </a:br>
            <a:endParaRPr sz="1800">
              <a:solidFill>
                <a:srgbClr val="1155CC"/>
              </a:solidFill>
              <a:latin typeface="Roboto Mono"/>
              <a:ea typeface="Roboto Mono"/>
              <a:cs typeface="Roboto Mono"/>
              <a:sym typeface="Roboto Mono"/>
            </a:endParaRPr>
          </a:p>
        </p:txBody>
      </p:sp>
      <p:sp>
        <p:nvSpPr>
          <p:cNvPr id="818" name="Google Shape;818;p115"/>
          <p:cNvSpPr txBox="1">
            <a:spLocks noGrp="1"/>
          </p:cNvSpPr>
          <p:nvPr>
            <p:ph type="body" idx="1"/>
          </p:nvPr>
        </p:nvSpPr>
        <p:spPr>
          <a:xfrm>
            <a:off x="6003000" y="1244100"/>
            <a:ext cx="26838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DaemonSet</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ds-example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nginx</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maxUnavailable: </a:t>
            </a:r>
            <a:r>
              <a:rPr lang="en" sz="1300">
                <a:solidFill>
                  <a:srgbClr val="CC0000"/>
                </a:solidFill>
                <a:latin typeface="Roboto Mono"/>
                <a:ea typeface="Roboto Mono"/>
                <a:cs typeface="Roboto Mono"/>
                <a:sym typeface="Roboto Mono"/>
              </a:rPr>
              <a:t>1</a:t>
            </a:r>
            <a:r>
              <a:rPr lang="en" sz="1300">
                <a:solidFill>
                  <a:srgbClr val="1155CC"/>
                </a:solidFill>
                <a:latin typeface="Roboto Mono"/>
                <a:ea typeface="Roboto Mono"/>
                <a:cs typeface="Roboto Mono"/>
                <a:sym typeface="Roboto Mono"/>
              </a:rPr>
              <a:t> </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template: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spec:</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nodeSelector:</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nodeType:</a:t>
            </a:r>
            <a:r>
              <a:rPr lang="en" sz="1300">
                <a:solidFill>
                  <a:srgbClr val="CC0000"/>
                </a:solidFill>
                <a:latin typeface="Roboto Mono"/>
                <a:ea typeface="Roboto Mono"/>
                <a:cs typeface="Roboto Mono"/>
                <a:sym typeface="Roboto Mono"/>
              </a:rPr>
              <a:t> edge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100">
              <a:solidFill>
                <a:srgbClr val="1155CC"/>
              </a:solidFill>
              <a:latin typeface="Roboto Mono"/>
              <a:ea typeface="Roboto Mono"/>
              <a:cs typeface="Roboto Mono"/>
              <a:sym typeface="Roboto Mono"/>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1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DaemonSet</a:t>
            </a:r>
            <a:endParaRPr/>
          </a:p>
        </p:txBody>
      </p:sp>
      <p:sp>
        <p:nvSpPr>
          <p:cNvPr id="824" name="Google Shape;824;p116"/>
          <p:cNvSpPr txBox="1">
            <a:spLocks noGrp="1"/>
          </p:cNvSpPr>
          <p:nvPr>
            <p:ph type="body" idx="1"/>
          </p:nvPr>
        </p:nvSpPr>
        <p:spPr>
          <a:xfrm>
            <a:off x="457200" y="1200150"/>
            <a:ext cx="55458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spec.template.spec.nodeSelector: </a:t>
            </a:r>
            <a:r>
              <a:rPr lang="en" sz="1800"/>
              <a:t>The primary selector used to target nodes.</a:t>
            </a:r>
            <a:endParaRPr sz="1800"/>
          </a:p>
          <a:p>
            <a:pPr marL="457200" lvl="0" indent="-342900" algn="l" rtl="0">
              <a:spcBef>
                <a:spcPts val="1000"/>
              </a:spcBef>
              <a:spcAft>
                <a:spcPts val="0"/>
              </a:spcAft>
              <a:buSzPts val="1800"/>
              <a:buChar char="●"/>
            </a:pPr>
            <a:r>
              <a:rPr lang="en" sz="1800" b="1"/>
              <a:t>Default Host Labels:</a:t>
            </a:r>
            <a:endParaRPr sz="1800" b="1"/>
          </a:p>
          <a:p>
            <a:pPr marL="914400" lvl="1" indent="-342900" algn="l" rtl="0">
              <a:spcBef>
                <a:spcPts val="1000"/>
              </a:spcBef>
              <a:spcAft>
                <a:spcPts val="0"/>
              </a:spcAft>
              <a:buSzPts val="1800"/>
              <a:buChar char="○"/>
            </a:pPr>
            <a:r>
              <a:rPr lang="en" sz="1600"/>
              <a:t>kubernetes.io/hostname</a:t>
            </a:r>
            <a:endParaRPr sz="1600"/>
          </a:p>
          <a:p>
            <a:pPr marL="914400" lvl="1" indent="-342900" algn="l" rtl="0">
              <a:spcBef>
                <a:spcPts val="0"/>
              </a:spcBef>
              <a:spcAft>
                <a:spcPts val="0"/>
              </a:spcAft>
              <a:buSzPts val="1800"/>
              <a:buChar char="○"/>
            </a:pPr>
            <a:r>
              <a:rPr lang="en" sz="1600"/>
              <a:t>beta.kubernetes.io/os</a:t>
            </a:r>
            <a:endParaRPr sz="1600"/>
          </a:p>
          <a:p>
            <a:pPr marL="914400" lvl="1" indent="-342900" algn="l" rtl="0">
              <a:spcBef>
                <a:spcPts val="0"/>
              </a:spcBef>
              <a:spcAft>
                <a:spcPts val="0"/>
              </a:spcAft>
              <a:buSzPts val="1800"/>
              <a:buChar char="○"/>
            </a:pPr>
            <a:r>
              <a:rPr lang="en" sz="1600"/>
              <a:t>beta.kubernetes.io/arch</a:t>
            </a:r>
            <a:endParaRPr sz="1600"/>
          </a:p>
          <a:p>
            <a:pPr marL="457200" lvl="0" indent="-342900" algn="l" rtl="0">
              <a:spcBef>
                <a:spcPts val="1000"/>
              </a:spcBef>
              <a:spcAft>
                <a:spcPts val="0"/>
              </a:spcAft>
              <a:buSzPts val="1800"/>
              <a:buChar char="●"/>
            </a:pPr>
            <a:r>
              <a:rPr lang="en" sz="1800" b="1"/>
              <a:t>Cloud Host Labels:</a:t>
            </a:r>
            <a:endParaRPr sz="1800" b="1"/>
          </a:p>
          <a:p>
            <a:pPr marL="914400" lvl="1" indent="-342900" algn="l" rtl="0">
              <a:spcBef>
                <a:spcPts val="1000"/>
              </a:spcBef>
              <a:spcAft>
                <a:spcPts val="0"/>
              </a:spcAft>
              <a:buSzPts val="1800"/>
              <a:buChar char="○"/>
            </a:pPr>
            <a:r>
              <a:rPr lang="en" sz="1600"/>
              <a:t>failure-domain.beta.kubernetes.io/zone</a:t>
            </a:r>
            <a:endParaRPr sz="1600"/>
          </a:p>
          <a:p>
            <a:pPr marL="914400" lvl="1" indent="-342900" algn="l" rtl="0">
              <a:spcBef>
                <a:spcPts val="0"/>
              </a:spcBef>
              <a:spcAft>
                <a:spcPts val="0"/>
              </a:spcAft>
              <a:buSzPts val="1800"/>
              <a:buChar char="○"/>
            </a:pPr>
            <a:r>
              <a:rPr lang="en" sz="1600"/>
              <a:t>failure-domain.beta.kubernetes.io/region</a:t>
            </a:r>
            <a:endParaRPr sz="1600"/>
          </a:p>
          <a:p>
            <a:pPr marL="914400" lvl="1" indent="-342900" algn="l" rtl="0">
              <a:spcBef>
                <a:spcPts val="0"/>
              </a:spcBef>
              <a:spcAft>
                <a:spcPts val="0"/>
              </a:spcAft>
              <a:buSzPts val="1800"/>
              <a:buChar char="○"/>
            </a:pPr>
            <a:r>
              <a:rPr lang="en" sz="1600"/>
              <a:t>beta.kubernetes.io/instance-type</a:t>
            </a:r>
            <a:endParaRPr sz="1600">
              <a:solidFill>
                <a:srgbClr val="1155CC"/>
              </a:solidFill>
              <a:latin typeface="Roboto Mono"/>
              <a:ea typeface="Roboto Mono"/>
              <a:cs typeface="Roboto Mono"/>
              <a:sym typeface="Roboto Mono"/>
            </a:endParaRPr>
          </a:p>
        </p:txBody>
      </p:sp>
      <p:sp>
        <p:nvSpPr>
          <p:cNvPr id="825" name="Google Shape;825;p116"/>
          <p:cNvSpPr txBox="1">
            <a:spLocks noGrp="1"/>
          </p:cNvSpPr>
          <p:nvPr>
            <p:ph type="body" idx="1"/>
          </p:nvPr>
        </p:nvSpPr>
        <p:spPr>
          <a:xfrm>
            <a:off x="6003000" y="1244100"/>
            <a:ext cx="26838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DaemonSet</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ds-example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nginx</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maxUnavailable: </a:t>
            </a:r>
            <a:r>
              <a:rPr lang="en" sz="1300">
                <a:solidFill>
                  <a:srgbClr val="CC0000"/>
                </a:solidFill>
                <a:latin typeface="Roboto Mono"/>
                <a:ea typeface="Roboto Mono"/>
                <a:cs typeface="Roboto Mono"/>
                <a:sym typeface="Roboto Mono"/>
              </a:rPr>
              <a:t>1</a:t>
            </a:r>
            <a:r>
              <a:rPr lang="en" sz="1300">
                <a:solidFill>
                  <a:srgbClr val="1155CC"/>
                </a:solidFill>
                <a:latin typeface="Roboto Mono"/>
                <a:ea typeface="Roboto Mono"/>
                <a:cs typeface="Roboto Mono"/>
                <a:sym typeface="Roboto Mono"/>
              </a:rPr>
              <a:t> </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template: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spec:</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nodeSelector:</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nodeType:</a:t>
            </a:r>
            <a:r>
              <a:rPr lang="en" sz="1300">
                <a:solidFill>
                  <a:srgbClr val="CC0000"/>
                </a:solidFill>
                <a:latin typeface="Roboto Mono"/>
                <a:ea typeface="Roboto Mono"/>
                <a:cs typeface="Roboto Mono"/>
                <a:sym typeface="Roboto Mono"/>
              </a:rPr>
              <a:t> edge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100">
              <a:solidFill>
                <a:srgbClr val="1155CC"/>
              </a:solidFill>
              <a:latin typeface="Roboto Mono"/>
              <a:ea typeface="Roboto Mono"/>
              <a:cs typeface="Roboto Mono"/>
              <a:sym typeface="Roboto Mono"/>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1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DaemonSet</a:t>
            </a:r>
            <a:endParaRPr/>
          </a:p>
        </p:txBody>
      </p:sp>
      <p:sp>
        <p:nvSpPr>
          <p:cNvPr id="831" name="Google Shape;831;p117"/>
          <p:cNvSpPr txBox="1">
            <a:spLocks noGrp="1"/>
          </p:cNvSpPr>
          <p:nvPr>
            <p:ph type="body" idx="1"/>
          </p:nvPr>
        </p:nvSpPr>
        <p:spPr>
          <a:xfrm>
            <a:off x="3747575" y="1945625"/>
            <a:ext cx="4939200" cy="3053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describe ds ds-example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           ds-example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Selector:       app=nginx,env=prod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Node-Selector:  nodeType=edge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Labels:         app=nginx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Annotations: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Desired Number of Nodes Scheduled: 1</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Current Number of Nodes Scheduled: 1</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Up-to-date Pods: 1</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Available Pods: 1</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Misscheduled: 0</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Pods Status:  1 Running / 0 Waiting / 0 Succeeded / 0 Failed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 Template: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Labels:  app=nginx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Containers: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Image:        nginx:stable-alpine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Port:         80/TCP</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Environment: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Mounts: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Volumes: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Events: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Type    Reason            Age   From                  Message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    ------            ----  ----                  -------</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48s   daemonset-controller  Created pod: ds-example-x8kkz</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p:txBody>
      </p:sp>
      <p:sp>
        <p:nvSpPr>
          <p:cNvPr id="832" name="Google Shape;832;p117"/>
          <p:cNvSpPr txBox="1">
            <a:spLocks noGrp="1"/>
          </p:cNvSpPr>
          <p:nvPr>
            <p:ph type="body" idx="1"/>
          </p:nvPr>
        </p:nvSpPr>
        <p:spPr>
          <a:xfrm>
            <a:off x="457200" y="1266000"/>
            <a:ext cx="2976000" cy="37326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apps/v1</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DaemonSet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a:t>
            </a:r>
            <a:r>
              <a:rPr lang="en" sz="900">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ds-example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revisionHistoryLimit: </a:t>
            </a:r>
            <a:r>
              <a:rPr lang="en" sz="900">
                <a:solidFill>
                  <a:srgbClr val="CC0000"/>
                </a:solidFill>
                <a:latin typeface="Roboto Mono"/>
                <a:ea typeface="Roboto Mono"/>
                <a:cs typeface="Roboto Mono"/>
                <a:sym typeface="Roboto Mono"/>
              </a:rPr>
              <a:t>3</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selector:</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matchLabels: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updateStrategy:</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type: </a:t>
            </a:r>
            <a:r>
              <a:rPr lang="en" sz="900">
                <a:solidFill>
                  <a:srgbClr val="CC0000"/>
                </a:solidFill>
                <a:latin typeface="Roboto Mono"/>
                <a:ea typeface="Roboto Mono"/>
                <a:cs typeface="Roboto Mono"/>
                <a:sym typeface="Roboto Mono"/>
              </a:rPr>
              <a:t>RollingUpdate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rollingUpdate:</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maxUnavailable: </a:t>
            </a:r>
            <a:r>
              <a:rPr lang="en" sz="900">
                <a:solidFill>
                  <a:srgbClr val="CC0000"/>
                </a:solidFill>
                <a:latin typeface="Roboto Mono"/>
                <a:ea typeface="Roboto Mono"/>
                <a:cs typeface="Roboto Mono"/>
                <a:sym typeface="Roboto Mono"/>
              </a:rPr>
              <a:t>1</a:t>
            </a:r>
            <a:r>
              <a:rPr lang="en" sz="900">
                <a:solidFill>
                  <a:srgbClr val="1155CC"/>
                </a:solidFill>
                <a:latin typeface="Roboto Mono"/>
                <a:ea typeface="Roboto Mono"/>
                <a:cs typeface="Roboto Mono"/>
                <a:sym typeface="Roboto Mono"/>
              </a:rPr>
              <a:t> </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template:</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labels: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a:t>
            </a:r>
            <a:r>
              <a:rPr lang="en" sz="900">
                <a:solidFill>
                  <a:srgbClr val="1155CC"/>
                </a:solidFill>
                <a:latin typeface="Roboto Mono"/>
                <a:ea typeface="Roboto Mono"/>
                <a:cs typeface="Roboto Mono"/>
                <a:sym typeface="Roboto Mono"/>
              </a:rPr>
              <a:t>nodeSelector:</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nodeType:</a:t>
            </a:r>
            <a:r>
              <a:rPr lang="en" sz="900">
                <a:solidFill>
                  <a:srgbClr val="CC0000"/>
                </a:solidFill>
                <a:latin typeface="Roboto Mono"/>
                <a:ea typeface="Roboto Mono"/>
                <a:cs typeface="Roboto Mono"/>
                <a:sym typeface="Roboto Mono"/>
              </a:rPr>
              <a:t> edge</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endParaRPr sz="900">
              <a:solidFill>
                <a:srgbClr val="1155CC"/>
              </a:solidFill>
              <a:latin typeface="Roboto Mono"/>
              <a:ea typeface="Roboto Mono"/>
              <a:cs typeface="Roboto Mono"/>
              <a:sym typeface="Roboto Mono"/>
            </a:endParaRPr>
          </a:p>
        </p:txBody>
      </p:sp>
      <p:sp>
        <p:nvSpPr>
          <p:cNvPr id="833" name="Google Shape;833;p117"/>
          <p:cNvSpPr txBox="1">
            <a:spLocks noGrp="1"/>
          </p:cNvSpPr>
          <p:nvPr>
            <p:ph type="body" idx="1"/>
          </p:nvPr>
        </p:nvSpPr>
        <p:spPr>
          <a:xfrm>
            <a:off x="3747575" y="1266000"/>
            <a:ext cx="4939200" cy="5013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 kubectl get pods</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NAME               READY     STATUS    RESTARTS   AGE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ds-example-x8kkz   1/1       Running   0          1m</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1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DaemonSet</a:t>
            </a:r>
            <a:endParaRPr/>
          </a:p>
        </p:txBody>
      </p:sp>
      <p:sp>
        <p:nvSpPr>
          <p:cNvPr id="839" name="Google Shape;839;p118"/>
          <p:cNvSpPr txBox="1">
            <a:spLocks noGrp="1"/>
          </p:cNvSpPr>
          <p:nvPr>
            <p:ph type="body" idx="1"/>
          </p:nvPr>
        </p:nvSpPr>
        <p:spPr>
          <a:xfrm>
            <a:off x="3747575" y="1945625"/>
            <a:ext cx="4939200" cy="3053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describe ds ds-example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           ds-example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Selector:       app=nginx,env=prod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Node-Selector:  nodeType=edge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Labels:         app=nginx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Annotations: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Desired Number of Nodes Scheduled: 1</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Current Number of Nodes Scheduled: 1</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Up-to-date Pods: 1</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Available Pods: 1</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Misscheduled: 0</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Pods Status:  1 Running / 0 Waiting / 0 Succeeded / 0 Failed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 Template: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Labels:  app=nginx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Containers: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Image:        nginx:stable-alpine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Port:         80/TCP</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Environment: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Mounts: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Volumes: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Events: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Type    Reason            Age   From                  Message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    ------            ----  ----                  -------</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48s   daemonset-controller  Created pod: ds-example-x8kkz</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p:txBody>
      </p:sp>
      <p:sp>
        <p:nvSpPr>
          <p:cNvPr id="840" name="Google Shape;840;p118"/>
          <p:cNvSpPr txBox="1">
            <a:spLocks noGrp="1"/>
          </p:cNvSpPr>
          <p:nvPr>
            <p:ph type="body" idx="1"/>
          </p:nvPr>
        </p:nvSpPr>
        <p:spPr>
          <a:xfrm>
            <a:off x="457200" y="1266000"/>
            <a:ext cx="2976000" cy="37326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apps/v1</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DaemonSet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a:t>
            </a:r>
            <a:r>
              <a:rPr lang="en" sz="900">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ds-example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revisionHistoryLimit: </a:t>
            </a:r>
            <a:r>
              <a:rPr lang="en" sz="900">
                <a:solidFill>
                  <a:srgbClr val="CC0000"/>
                </a:solidFill>
                <a:latin typeface="Roboto Mono"/>
                <a:ea typeface="Roboto Mono"/>
                <a:cs typeface="Roboto Mono"/>
                <a:sym typeface="Roboto Mono"/>
              </a:rPr>
              <a:t>3</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selector:</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matchLabels: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updateStrategy:</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type: </a:t>
            </a:r>
            <a:r>
              <a:rPr lang="en" sz="900">
                <a:solidFill>
                  <a:srgbClr val="CC0000"/>
                </a:solidFill>
                <a:latin typeface="Roboto Mono"/>
                <a:ea typeface="Roboto Mono"/>
                <a:cs typeface="Roboto Mono"/>
                <a:sym typeface="Roboto Mono"/>
              </a:rPr>
              <a:t>RollingUpdate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rollingUpdate:</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maxUnavailable: </a:t>
            </a:r>
            <a:r>
              <a:rPr lang="en" sz="900">
                <a:solidFill>
                  <a:srgbClr val="CC0000"/>
                </a:solidFill>
                <a:latin typeface="Roboto Mono"/>
                <a:ea typeface="Roboto Mono"/>
                <a:cs typeface="Roboto Mono"/>
                <a:sym typeface="Roboto Mono"/>
              </a:rPr>
              <a:t>1</a:t>
            </a:r>
            <a:r>
              <a:rPr lang="en" sz="900">
                <a:solidFill>
                  <a:srgbClr val="1155CC"/>
                </a:solidFill>
                <a:latin typeface="Roboto Mono"/>
                <a:ea typeface="Roboto Mono"/>
                <a:cs typeface="Roboto Mono"/>
                <a:sym typeface="Roboto Mono"/>
              </a:rPr>
              <a:t> </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template:</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labels: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b="1">
                <a:solidFill>
                  <a:srgbClr val="CC0000"/>
                </a:solidFill>
                <a:latin typeface="Roboto Mono"/>
                <a:ea typeface="Roboto Mono"/>
                <a:cs typeface="Roboto Mono"/>
                <a:sym typeface="Roboto Mono"/>
              </a:rPr>
              <a:t>      </a:t>
            </a:r>
            <a:r>
              <a:rPr lang="en" sz="900" b="1">
                <a:solidFill>
                  <a:srgbClr val="1155CC"/>
                </a:solidFill>
                <a:latin typeface="Roboto Mono"/>
                <a:ea typeface="Roboto Mono"/>
                <a:cs typeface="Roboto Mono"/>
                <a:sym typeface="Roboto Mono"/>
              </a:rPr>
              <a:t>nodeSelector:</a:t>
            </a:r>
            <a:endParaRPr sz="9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b="1">
                <a:solidFill>
                  <a:srgbClr val="1155CC"/>
                </a:solidFill>
                <a:latin typeface="Roboto Mono"/>
                <a:ea typeface="Roboto Mono"/>
                <a:cs typeface="Roboto Mono"/>
                <a:sym typeface="Roboto Mono"/>
              </a:rPr>
              <a:t>        nodeType:</a:t>
            </a:r>
            <a:r>
              <a:rPr lang="en" sz="900" b="1">
                <a:solidFill>
                  <a:srgbClr val="CC0000"/>
                </a:solidFill>
                <a:latin typeface="Roboto Mono"/>
                <a:ea typeface="Roboto Mono"/>
                <a:cs typeface="Roboto Mono"/>
                <a:sym typeface="Roboto Mono"/>
              </a:rPr>
              <a:t> edge</a:t>
            </a:r>
            <a:endParaRPr sz="9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endParaRPr sz="900">
              <a:solidFill>
                <a:srgbClr val="1155CC"/>
              </a:solidFill>
              <a:latin typeface="Roboto Mono"/>
              <a:ea typeface="Roboto Mono"/>
              <a:cs typeface="Roboto Mono"/>
              <a:sym typeface="Roboto Mono"/>
            </a:endParaRPr>
          </a:p>
        </p:txBody>
      </p:sp>
      <p:sp>
        <p:nvSpPr>
          <p:cNvPr id="841" name="Google Shape;841;p118"/>
          <p:cNvSpPr txBox="1">
            <a:spLocks noGrp="1"/>
          </p:cNvSpPr>
          <p:nvPr>
            <p:ph type="body" idx="1"/>
          </p:nvPr>
        </p:nvSpPr>
        <p:spPr>
          <a:xfrm>
            <a:off x="3747575" y="1266000"/>
            <a:ext cx="4939200" cy="5013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 kubectl get pods</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NAME               READY     STATUS    RESTARTS   AGE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ds-example-x8kkz   1/1       Running   0          1m</a:t>
            </a:r>
            <a:endParaRPr sz="1000">
              <a:solidFill>
                <a:srgbClr val="783F04"/>
              </a:solidFill>
              <a:latin typeface="Roboto Mono"/>
              <a:ea typeface="Roboto Mono"/>
              <a:cs typeface="Roboto Mono"/>
              <a:sym typeface="Roboto Mono"/>
            </a:endParaRPr>
          </a:p>
        </p:txBody>
      </p:sp>
      <p:sp>
        <p:nvSpPr>
          <p:cNvPr id="842" name="Google Shape;842;p118"/>
          <p:cNvSpPr/>
          <p:nvPr/>
        </p:nvSpPr>
        <p:spPr>
          <a:xfrm>
            <a:off x="656175" y="3675925"/>
            <a:ext cx="1686300" cy="4383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Decouples Infrastructure and Scaling</a:t>
            </a:r>
            <a:endParaRPr sz="3200"/>
          </a:p>
        </p:txBody>
      </p:sp>
      <p:sp>
        <p:nvSpPr>
          <p:cNvPr id="132" name="Google Shape;132;p20"/>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b="1"/>
              <a:t>All services</a:t>
            </a:r>
            <a:r>
              <a:rPr lang="en"/>
              <a:t> within Kubernetes are natively Load Balanced.</a:t>
            </a:r>
            <a:endParaRPr/>
          </a:p>
          <a:p>
            <a:pPr marL="457200" lvl="0" indent="-419100" algn="l" rtl="0">
              <a:spcBef>
                <a:spcPts val="0"/>
              </a:spcBef>
              <a:spcAft>
                <a:spcPts val="0"/>
              </a:spcAft>
              <a:buSzPts val="3000"/>
              <a:buChar char="●"/>
            </a:pPr>
            <a:r>
              <a:rPr lang="en"/>
              <a:t>Can scale up and down dynamically.</a:t>
            </a:r>
            <a:endParaRPr/>
          </a:p>
          <a:p>
            <a:pPr marL="457200" lvl="0" indent="-419100" algn="l" rtl="0">
              <a:spcBef>
                <a:spcPts val="0"/>
              </a:spcBef>
              <a:spcAft>
                <a:spcPts val="0"/>
              </a:spcAft>
              <a:buSzPts val="3000"/>
              <a:buChar char="●"/>
            </a:pPr>
            <a:r>
              <a:rPr lang="en"/>
              <a:t>Used both to enable self-healing and seamless upgrading or rollback of applications.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1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StatefulSet</a:t>
            </a:r>
            <a:endParaRPr/>
          </a:p>
        </p:txBody>
      </p:sp>
      <p:sp>
        <p:nvSpPr>
          <p:cNvPr id="848" name="Google Shape;848;p11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Tailored to managing Pods that must persist or maintain state. </a:t>
            </a:r>
            <a:endParaRPr sz="2400"/>
          </a:p>
          <a:p>
            <a:pPr marL="457200" lvl="0" indent="-381000" algn="l" rtl="0">
              <a:spcBef>
                <a:spcPts val="1000"/>
              </a:spcBef>
              <a:spcAft>
                <a:spcPts val="0"/>
              </a:spcAft>
              <a:buSzPts val="2400"/>
              <a:buChar char="●"/>
            </a:pPr>
            <a:r>
              <a:rPr lang="en" sz="2400"/>
              <a:t>Pod identity including </a:t>
            </a:r>
            <a:r>
              <a:rPr lang="en" sz="2400" b="1"/>
              <a:t>hostname</a:t>
            </a:r>
            <a:r>
              <a:rPr lang="en" sz="2400"/>
              <a:t>, </a:t>
            </a:r>
            <a:r>
              <a:rPr lang="en" sz="2400" b="1"/>
              <a:t>network</a:t>
            </a:r>
            <a:r>
              <a:rPr lang="en" sz="2400"/>
              <a:t>, and </a:t>
            </a:r>
            <a:r>
              <a:rPr lang="en" sz="2400" b="1"/>
              <a:t>storage</a:t>
            </a:r>
            <a:r>
              <a:rPr lang="en" sz="2400"/>
              <a:t> </a:t>
            </a:r>
            <a:r>
              <a:rPr lang="en" sz="2400" b="1"/>
              <a:t>WILL</a:t>
            </a:r>
            <a:r>
              <a:rPr lang="en" sz="2400"/>
              <a:t> be persisted.</a:t>
            </a:r>
            <a:endParaRPr sz="2400"/>
          </a:p>
          <a:p>
            <a:pPr marL="457200" lvl="0" indent="-381000" algn="l" rtl="0">
              <a:spcBef>
                <a:spcPts val="1000"/>
              </a:spcBef>
              <a:spcAft>
                <a:spcPts val="1000"/>
              </a:spcAft>
              <a:buSzPts val="2400"/>
              <a:buChar char="●"/>
            </a:pPr>
            <a:r>
              <a:rPr lang="en" sz="2400"/>
              <a:t>Assigned a unique ordinal name following the convention of ‘</a:t>
            </a:r>
            <a:r>
              <a:rPr lang="en" sz="2400" i="1"/>
              <a:t>&lt;statefulset name&gt;-&lt;ordinal index&gt;</a:t>
            </a:r>
            <a:r>
              <a:rPr lang="en" sz="2400"/>
              <a:t>’.</a:t>
            </a:r>
            <a:endParaRPr sz="2400"/>
          </a:p>
        </p:txBody>
      </p:sp>
      <p:pic>
        <p:nvPicPr>
          <p:cNvPr id="849" name="Google Shape;849;p119"/>
          <p:cNvPicPr preferRelativeResize="0"/>
          <p:nvPr/>
        </p:nvPicPr>
        <p:blipFill>
          <a:blip r:embed="rId3">
            <a:alphaModFix/>
          </a:blip>
          <a:stretch>
            <a:fillRect/>
          </a:stretch>
        </p:blipFill>
        <p:spPr>
          <a:xfrm>
            <a:off x="1924725" y="4110704"/>
            <a:ext cx="5294551" cy="932597"/>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2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StatefulSet</a:t>
            </a:r>
            <a:endParaRPr/>
          </a:p>
        </p:txBody>
      </p:sp>
      <p:sp>
        <p:nvSpPr>
          <p:cNvPr id="855" name="Google Shape;855;p120"/>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Naming convention is also used in Pod’s network Identity and Volumes. </a:t>
            </a:r>
            <a:endParaRPr sz="2400"/>
          </a:p>
          <a:p>
            <a:pPr marL="457200" lvl="0" indent="-381000" algn="l" rtl="0">
              <a:spcBef>
                <a:spcPts val="1000"/>
              </a:spcBef>
              <a:spcAft>
                <a:spcPts val="0"/>
              </a:spcAft>
              <a:buSzPts val="2400"/>
              <a:buChar char="●"/>
            </a:pPr>
            <a:r>
              <a:rPr lang="en" sz="2400"/>
              <a:t>Pod lifecycle will be ordered and follow consistent patterns. </a:t>
            </a:r>
            <a:endParaRPr sz="2400"/>
          </a:p>
          <a:p>
            <a:pPr marL="457200" lvl="0" indent="-381000" algn="l" rtl="0">
              <a:spcBef>
                <a:spcPts val="1000"/>
              </a:spcBef>
              <a:spcAft>
                <a:spcPts val="1000"/>
              </a:spcAft>
              <a:buSzPts val="2400"/>
              <a:buChar char="●"/>
            </a:pPr>
            <a:r>
              <a:rPr lang="en" sz="2400"/>
              <a:t>Revisions are managed via a </a:t>
            </a:r>
            <a:r>
              <a:rPr lang="en" sz="2400" b="1"/>
              <a:t>controller-revision-hash</a:t>
            </a:r>
            <a:r>
              <a:rPr lang="en" sz="2400"/>
              <a:t> label</a:t>
            </a:r>
            <a:endParaRPr sz="2400"/>
          </a:p>
        </p:txBody>
      </p:sp>
      <p:pic>
        <p:nvPicPr>
          <p:cNvPr id="856" name="Google Shape;856;p120"/>
          <p:cNvPicPr preferRelativeResize="0"/>
          <p:nvPr/>
        </p:nvPicPr>
        <p:blipFill>
          <a:blip r:embed="rId3">
            <a:alphaModFix/>
          </a:blip>
          <a:stretch>
            <a:fillRect/>
          </a:stretch>
        </p:blipFill>
        <p:spPr>
          <a:xfrm>
            <a:off x="1924725" y="4110704"/>
            <a:ext cx="5294551" cy="932597"/>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2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StatefulSet</a:t>
            </a:r>
            <a:endParaRPr/>
          </a:p>
        </p:txBody>
      </p:sp>
      <p:sp>
        <p:nvSpPr>
          <p:cNvPr id="862" name="Google Shape;862;p121"/>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apiVersion: </a:t>
            </a:r>
            <a:r>
              <a:rPr lang="en" sz="1100">
                <a:solidFill>
                  <a:srgbClr val="CC0000"/>
                </a:solidFill>
                <a:latin typeface="Roboto Mono"/>
                <a:ea typeface="Roboto Mono"/>
                <a:cs typeface="Roboto Mono"/>
                <a:sym typeface="Roboto Mono"/>
              </a:rPr>
              <a:t>apps/v1</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kind: </a:t>
            </a:r>
            <a:r>
              <a:rPr lang="en" sz="1100">
                <a:solidFill>
                  <a:srgbClr val="CC0000"/>
                </a:solidFill>
                <a:latin typeface="Roboto Mono"/>
                <a:ea typeface="Roboto Mono"/>
                <a:cs typeface="Roboto Mono"/>
                <a:sym typeface="Roboto Mono"/>
              </a:rPr>
              <a:t>StatefulSet</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name:</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sts-example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replicas: </a:t>
            </a:r>
            <a:r>
              <a:rPr lang="en" sz="1100">
                <a:solidFill>
                  <a:srgbClr val="CC0000"/>
                </a:solidFill>
                <a:latin typeface="Roboto Mono"/>
                <a:ea typeface="Roboto Mono"/>
                <a:cs typeface="Roboto Mono"/>
                <a:sym typeface="Roboto Mono"/>
              </a:rPr>
              <a:t>2</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revisionHistoryLimit: </a:t>
            </a:r>
            <a:r>
              <a:rPr lang="en" sz="1100">
                <a:solidFill>
                  <a:srgbClr val="CC0000"/>
                </a:solidFill>
                <a:latin typeface="Roboto Mono"/>
                <a:ea typeface="Roboto Mono"/>
                <a:cs typeface="Roboto Mono"/>
                <a:sym typeface="Roboto Mono"/>
              </a:rPr>
              <a:t>3</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selector:</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matchLabels: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stateful</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serviceName:</a:t>
            </a:r>
            <a:r>
              <a:rPr lang="en" sz="1100">
                <a:solidFill>
                  <a:srgbClr val="CC0000"/>
                </a:solidFill>
                <a:latin typeface="Roboto Mono"/>
                <a:ea typeface="Roboto Mono"/>
                <a:cs typeface="Roboto Mono"/>
                <a:sym typeface="Roboto Mono"/>
              </a:rPr>
              <a:t> app</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updateStrategy:</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type: </a:t>
            </a:r>
            <a:r>
              <a:rPr lang="en" sz="1100">
                <a:solidFill>
                  <a:srgbClr val="CC0000"/>
                </a:solidFill>
                <a:latin typeface="Roboto Mono"/>
                <a:ea typeface="Roboto Mono"/>
                <a:cs typeface="Roboto Mono"/>
                <a:sym typeface="Roboto Mono"/>
              </a:rPr>
              <a:t>RollingUpdate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rollingUpdate:</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partition: </a:t>
            </a:r>
            <a:r>
              <a:rPr lang="en" sz="1100">
                <a:solidFill>
                  <a:srgbClr val="CC0000"/>
                </a:solidFill>
                <a:latin typeface="Roboto Mono"/>
                <a:ea typeface="Roboto Mono"/>
                <a:cs typeface="Roboto Mono"/>
                <a:sym typeface="Roboto Mono"/>
              </a:rPr>
              <a:t>0</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template:</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labels: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stateful</a:t>
            </a:r>
            <a:endParaRPr sz="1000">
              <a:solidFill>
                <a:srgbClr val="CC0000"/>
              </a:solidFill>
              <a:latin typeface="Roboto Mono"/>
              <a:ea typeface="Roboto Mono"/>
              <a:cs typeface="Roboto Mono"/>
              <a:sym typeface="Roboto Mono"/>
            </a:endParaRPr>
          </a:p>
          <a:p>
            <a:pPr marL="0" lvl="0" indent="0" algn="ctr" rtl="0">
              <a:spcBef>
                <a:spcPts val="0"/>
              </a:spcBef>
              <a:spcAft>
                <a:spcPts val="0"/>
              </a:spcAft>
              <a:buNone/>
            </a:pPr>
            <a:r>
              <a:rPr lang="en" sz="1800" b="1">
                <a:solidFill>
                  <a:srgbClr val="A64D79"/>
                </a:solidFill>
                <a:latin typeface="Roboto Mono"/>
                <a:ea typeface="Roboto Mono"/>
                <a:cs typeface="Roboto Mono"/>
                <a:sym typeface="Roboto Mono"/>
              </a:rPr>
              <a:t>&lt;continued&gt;</a:t>
            </a:r>
            <a:endParaRPr sz="1800" b="1">
              <a:solidFill>
                <a:srgbClr val="A64D79"/>
              </a:solidFill>
              <a:latin typeface="Roboto Mono"/>
              <a:ea typeface="Roboto Mono"/>
              <a:cs typeface="Roboto Mono"/>
              <a:sym typeface="Roboto Mono"/>
            </a:endParaRPr>
          </a:p>
          <a:p>
            <a:pPr marL="0" lvl="0" indent="0" algn="l" rtl="0">
              <a:spcBef>
                <a:spcPts val="0"/>
              </a:spcBef>
              <a:spcAft>
                <a:spcPts val="0"/>
              </a:spcAft>
              <a:buNone/>
            </a:pPr>
            <a:endParaRPr sz="1000"/>
          </a:p>
        </p:txBody>
      </p:sp>
      <p:sp>
        <p:nvSpPr>
          <p:cNvPr id="863" name="Google Shape;863;p121"/>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A64D79"/>
                </a:solidFill>
                <a:latin typeface="Roboto Mono"/>
                <a:ea typeface="Roboto Mono"/>
                <a:cs typeface="Roboto Mono"/>
                <a:sym typeface="Roboto Mono"/>
              </a:rPr>
              <a:t>&lt;continued&gt;</a:t>
            </a:r>
            <a:endParaRPr sz="10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1155CC"/>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containers: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 name: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image: </a:t>
            </a:r>
            <a:r>
              <a:rPr lang="en" sz="1100">
                <a:solidFill>
                  <a:srgbClr val="CC0000"/>
                </a:solidFill>
                <a:latin typeface="Roboto Mono"/>
                <a:ea typeface="Roboto Mono"/>
                <a:cs typeface="Roboto Mono"/>
                <a:sym typeface="Roboto Mono"/>
              </a:rPr>
              <a:t>nginx:stable-alpine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ports: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 containerPort: </a:t>
            </a:r>
            <a:r>
              <a:rPr lang="en" sz="1100">
                <a:solidFill>
                  <a:srgbClr val="CC0000"/>
                </a:solidFill>
                <a:latin typeface="Roboto Mono"/>
                <a:ea typeface="Roboto Mono"/>
                <a:cs typeface="Roboto Mono"/>
                <a:sym typeface="Roboto Mono"/>
              </a:rPr>
              <a:t>80</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volumeMounts: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name:</a:t>
            </a:r>
            <a:r>
              <a:rPr lang="en" sz="1100">
                <a:solidFill>
                  <a:srgbClr val="CC0000"/>
                </a:solidFill>
                <a:latin typeface="Roboto Mono"/>
                <a:ea typeface="Roboto Mono"/>
                <a:cs typeface="Roboto Mono"/>
                <a:sym typeface="Roboto Mono"/>
              </a:rPr>
              <a:t> www</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mountPath:</a:t>
            </a:r>
            <a:r>
              <a:rPr lang="en" sz="1100">
                <a:solidFill>
                  <a:srgbClr val="CC0000"/>
                </a:solidFill>
                <a:latin typeface="Roboto Mono"/>
                <a:ea typeface="Roboto Mono"/>
                <a:cs typeface="Roboto Mono"/>
                <a:sym typeface="Roboto Mono"/>
              </a:rPr>
              <a:t> /usr/share/nginx/html</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volumeClaimTemplates: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name:</a:t>
            </a:r>
            <a:r>
              <a:rPr lang="en" sz="1100">
                <a:solidFill>
                  <a:srgbClr val="CC0000"/>
                </a:solidFill>
                <a:latin typeface="Roboto Mono"/>
                <a:ea typeface="Roboto Mono"/>
                <a:cs typeface="Roboto Mono"/>
                <a:sym typeface="Roboto Mono"/>
              </a:rPr>
              <a:t> www</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accessModes: </a:t>
            </a:r>
            <a:r>
              <a:rPr lang="en" sz="1100">
                <a:solidFill>
                  <a:srgbClr val="CC0000"/>
                </a:solidFill>
                <a:latin typeface="Roboto Mono"/>
                <a:ea typeface="Roboto Mono"/>
                <a:cs typeface="Roboto Mono"/>
                <a:sym typeface="Roboto Mono"/>
              </a:rPr>
              <a:t>[ "ReadWriteOnce" ]</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storageClassName:</a:t>
            </a:r>
            <a:r>
              <a:rPr lang="en" sz="1100">
                <a:solidFill>
                  <a:srgbClr val="CC0000"/>
                </a:solidFill>
                <a:latin typeface="Roboto Mono"/>
                <a:ea typeface="Roboto Mono"/>
                <a:cs typeface="Roboto Mono"/>
                <a:sym typeface="Roboto Mono"/>
              </a:rPr>
              <a:t> standard</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resources: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requests: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storage:</a:t>
            </a:r>
            <a:r>
              <a:rPr lang="en" sz="1100">
                <a:solidFill>
                  <a:srgbClr val="CC0000"/>
                </a:solidFill>
                <a:latin typeface="Roboto Mono"/>
                <a:ea typeface="Roboto Mono"/>
                <a:cs typeface="Roboto Mono"/>
                <a:sym typeface="Roboto Mono"/>
              </a:rPr>
              <a:t> 1Gi</a:t>
            </a:r>
            <a:endParaRPr sz="1100"/>
          </a:p>
          <a:p>
            <a:pPr marL="0" lvl="0" indent="0" algn="l" rtl="0">
              <a:spcBef>
                <a:spcPts val="0"/>
              </a:spcBef>
              <a:spcAft>
                <a:spcPts val="0"/>
              </a:spcAft>
              <a:buNone/>
            </a:pPr>
            <a:endParaRPr sz="10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2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StatefulSet</a:t>
            </a:r>
            <a:endParaRPr/>
          </a:p>
        </p:txBody>
      </p:sp>
      <p:sp>
        <p:nvSpPr>
          <p:cNvPr id="869" name="Google Shape;869;p122"/>
          <p:cNvSpPr txBox="1">
            <a:spLocks noGrp="1"/>
          </p:cNvSpPr>
          <p:nvPr>
            <p:ph type="body" idx="1"/>
          </p:nvPr>
        </p:nvSpPr>
        <p:spPr>
          <a:xfrm>
            <a:off x="5881475" y="1288125"/>
            <a:ext cx="28053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StatefulSet</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sts-example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replicas: </a:t>
            </a:r>
            <a:r>
              <a:rPr lang="en" sz="1300">
                <a:solidFill>
                  <a:srgbClr val="CC0000"/>
                </a:solidFill>
                <a:latin typeface="Roboto Mono"/>
                <a:ea typeface="Roboto Mono"/>
                <a:cs typeface="Roboto Mono"/>
                <a:sym typeface="Roboto Mono"/>
              </a:rPr>
              <a:t>2</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stateful</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serviceName:</a:t>
            </a:r>
            <a:r>
              <a:rPr lang="en" sz="1300">
                <a:solidFill>
                  <a:srgbClr val="CC0000"/>
                </a:solidFill>
                <a:latin typeface="Roboto Mono"/>
                <a:ea typeface="Roboto Mono"/>
                <a:cs typeface="Roboto Mono"/>
                <a:sym typeface="Roboto Mono"/>
              </a:rPr>
              <a:t> app</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partition: </a:t>
            </a:r>
            <a:r>
              <a:rPr lang="en" sz="1300">
                <a:solidFill>
                  <a:srgbClr val="CC0000"/>
                </a:solidFill>
                <a:latin typeface="Roboto Mono"/>
                <a:ea typeface="Roboto Mono"/>
                <a:cs typeface="Roboto Mono"/>
                <a:sym typeface="Roboto Mono"/>
              </a:rPr>
              <a:t>0</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template:</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1155CC"/>
              </a:solidFill>
              <a:latin typeface="Roboto Mono"/>
              <a:ea typeface="Roboto Mono"/>
              <a:cs typeface="Roboto Mono"/>
              <a:sym typeface="Roboto Mono"/>
            </a:endParaRPr>
          </a:p>
        </p:txBody>
      </p:sp>
      <p:sp>
        <p:nvSpPr>
          <p:cNvPr id="870" name="Google Shape;870;p122"/>
          <p:cNvSpPr txBox="1">
            <a:spLocks noGrp="1"/>
          </p:cNvSpPr>
          <p:nvPr>
            <p:ph type="body" idx="1"/>
          </p:nvPr>
        </p:nvSpPr>
        <p:spPr>
          <a:xfrm>
            <a:off x="457200" y="1288125"/>
            <a:ext cx="4999500" cy="3637800"/>
          </a:xfrm>
          <a:prstGeom prst="rect">
            <a:avLst/>
          </a:prstGeom>
          <a:noFill/>
          <a:ln>
            <a:noFill/>
          </a:ln>
        </p:spPr>
        <p:txBody>
          <a:bodyPr spcFirstLastPara="1" wrap="square" lIns="91425" tIns="91425" rIns="91425" bIns="91425" anchor="t" anchorCtr="0">
            <a:noAutofit/>
          </a:bodyPr>
          <a:lstStyle/>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revisionHistoryLimit: </a:t>
            </a:r>
            <a:r>
              <a:rPr lang="en" sz="1800"/>
              <a:t>The number of previous iterations of the StatefulSet to retain.</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serviceName: </a:t>
            </a:r>
            <a:r>
              <a:rPr lang="en" sz="1800">
                <a:solidFill>
                  <a:srgbClr val="000000"/>
                </a:solidFill>
              </a:rPr>
              <a:t>The name of the associated headless service; or a service without a </a:t>
            </a:r>
            <a:r>
              <a:rPr lang="en" sz="1800" b="1">
                <a:solidFill>
                  <a:srgbClr val="000000"/>
                </a:solidFill>
              </a:rPr>
              <a:t>ClusterIP</a:t>
            </a:r>
            <a:r>
              <a:rPr lang="en" sz="1800">
                <a:solidFill>
                  <a:srgbClr val="000000"/>
                </a:solidFill>
              </a:rPr>
              <a:t>.</a:t>
            </a:r>
            <a:endParaRPr sz="1800">
              <a:solidFill>
                <a:srgbClr val="000000"/>
              </a:solidFill>
            </a:endParaRPr>
          </a:p>
          <a:p>
            <a:pPr marL="0" lvl="0" indent="0" algn="l" rtl="0">
              <a:spcBef>
                <a:spcPts val="1000"/>
              </a:spcBef>
              <a:spcAft>
                <a:spcPts val="0"/>
              </a:spcAft>
              <a:buNone/>
            </a:pP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400">
              <a:solidFill>
                <a:srgbClr val="1155CC"/>
              </a:solidFill>
              <a:latin typeface="Roboto Mono"/>
              <a:ea typeface="Roboto Mono"/>
              <a:cs typeface="Roboto Mono"/>
              <a:sym typeface="Roboto Mono"/>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123"/>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Headless Service</a:t>
            </a:r>
            <a:endParaRPr/>
          </a:p>
        </p:txBody>
      </p:sp>
      <p:sp>
        <p:nvSpPr>
          <p:cNvPr id="876" name="Google Shape;876;p123"/>
          <p:cNvSpPr txBox="1"/>
          <p:nvPr/>
        </p:nvSpPr>
        <p:spPr>
          <a:xfrm>
            <a:off x="3384675" y="2914350"/>
            <a:ext cx="5301900" cy="96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dig sts-example-0.app.default.svc.cluster.local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&lt;&lt;&gt;&gt; DiG 9.11.2-P1 &lt;&lt;&gt;&gt; sts-example-0.app.default.svc.cluster.local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sts-example-0.app.default.svc.cluster.local. 20 IN A 10.255.0.2</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p:txBody>
      </p:sp>
      <p:sp>
        <p:nvSpPr>
          <p:cNvPr id="877" name="Google Shape;877;p123"/>
          <p:cNvSpPr txBox="1">
            <a:spLocks noGrp="1"/>
          </p:cNvSpPr>
          <p:nvPr>
            <p:ph type="body" idx="4294967295"/>
          </p:nvPr>
        </p:nvSpPr>
        <p:spPr>
          <a:xfrm>
            <a:off x="457200" y="1693300"/>
            <a:ext cx="2850300" cy="23160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Service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app</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clusterIP: </a:t>
            </a:r>
            <a:r>
              <a:rPr lang="en" sz="1200">
                <a:solidFill>
                  <a:srgbClr val="CC0000"/>
                </a:solidFill>
                <a:latin typeface="Roboto Mono"/>
                <a:ea typeface="Roboto Mono"/>
                <a:cs typeface="Roboto Mono"/>
                <a:sym typeface="Roboto Mono"/>
              </a:rPr>
              <a:t>None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stateful</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protocol: </a:t>
            </a:r>
            <a:r>
              <a:rPr lang="en" sz="1200">
                <a:solidFill>
                  <a:srgbClr val="CC0000"/>
                </a:solidFill>
                <a:latin typeface="Roboto Mono"/>
                <a:ea typeface="Roboto Mono"/>
                <a:cs typeface="Roboto Mono"/>
                <a:sym typeface="Roboto Mono"/>
              </a:rPr>
              <a:t>TCP</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targetPort: </a:t>
            </a:r>
            <a:r>
              <a:rPr lang="en" sz="1200">
                <a:solidFill>
                  <a:srgbClr val="CC0000"/>
                </a:solidFill>
                <a:latin typeface="Roboto Mono"/>
                <a:ea typeface="Roboto Mono"/>
                <a:cs typeface="Roboto Mono"/>
                <a:sym typeface="Roboto Mono"/>
              </a:rPr>
              <a:t>80</a:t>
            </a:r>
            <a:endParaRPr sz="1200"/>
          </a:p>
        </p:txBody>
      </p:sp>
      <p:sp>
        <p:nvSpPr>
          <p:cNvPr id="878" name="Google Shape;878;p123"/>
          <p:cNvSpPr txBox="1"/>
          <p:nvPr/>
        </p:nvSpPr>
        <p:spPr>
          <a:xfrm>
            <a:off x="457200" y="4169525"/>
            <a:ext cx="2850300" cy="780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783F04"/>
                </a:solidFill>
                <a:latin typeface="Roboto Mono"/>
                <a:ea typeface="Roboto Mono"/>
                <a:cs typeface="Roboto Mono"/>
                <a:sym typeface="Roboto Mono"/>
              </a:rPr>
              <a:t>$ kubectl get pods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NAME            READY     STATUS    RESTARTS   AGE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sts-example-0   1/1       Running   0          11m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sts-example-1   1/1       Running   0          11m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p:txBody>
      </p:sp>
      <p:sp>
        <p:nvSpPr>
          <p:cNvPr id="879" name="Google Shape;879;p123"/>
          <p:cNvSpPr txBox="1"/>
          <p:nvPr/>
        </p:nvSpPr>
        <p:spPr>
          <a:xfrm>
            <a:off x="482700" y="1063375"/>
            <a:ext cx="8178600" cy="4437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None/>
            </a:pPr>
            <a:r>
              <a:rPr lang="en" b="1">
                <a:solidFill>
                  <a:srgbClr val="CC4125"/>
                </a:solidFill>
                <a:latin typeface="Roboto Mono"/>
                <a:ea typeface="Roboto Mono"/>
                <a:cs typeface="Roboto Mono"/>
                <a:sym typeface="Roboto Mono"/>
              </a:rPr>
              <a:t>&lt;StatefulSet Name&gt;-&lt;ordinal&gt;</a:t>
            </a:r>
            <a:r>
              <a:rPr lang="en" b="1">
                <a:solidFill>
                  <a:schemeClr val="dk1"/>
                </a:solidFill>
                <a:latin typeface="Roboto Mono"/>
                <a:ea typeface="Roboto Mono"/>
                <a:cs typeface="Roboto Mono"/>
                <a:sym typeface="Roboto Mono"/>
              </a:rPr>
              <a:t>.</a:t>
            </a:r>
            <a:r>
              <a:rPr lang="en" b="1">
                <a:solidFill>
                  <a:srgbClr val="F6B26B"/>
                </a:solidFill>
                <a:latin typeface="Roboto Mono"/>
                <a:ea typeface="Roboto Mono"/>
                <a:cs typeface="Roboto Mono"/>
                <a:sym typeface="Roboto Mono"/>
              </a:rPr>
              <a:t>&lt;service name&gt;</a:t>
            </a:r>
            <a:r>
              <a:rPr lang="en" b="1">
                <a:solidFill>
                  <a:schemeClr val="dk1"/>
                </a:solidFill>
                <a:latin typeface="Roboto Mono"/>
                <a:ea typeface="Roboto Mono"/>
                <a:cs typeface="Roboto Mono"/>
                <a:sym typeface="Roboto Mono"/>
              </a:rPr>
              <a:t>.</a:t>
            </a:r>
            <a:r>
              <a:rPr lang="en" b="1">
                <a:solidFill>
                  <a:srgbClr val="1155CC"/>
                </a:solidFill>
                <a:latin typeface="Roboto Mono"/>
                <a:ea typeface="Roboto Mono"/>
                <a:cs typeface="Roboto Mono"/>
                <a:sym typeface="Roboto Mono"/>
              </a:rPr>
              <a:t>&lt;namespace&gt;</a:t>
            </a:r>
            <a:r>
              <a:rPr lang="en" b="1">
                <a:solidFill>
                  <a:schemeClr val="dk1"/>
                </a:solidFill>
                <a:latin typeface="Roboto Mono"/>
                <a:ea typeface="Roboto Mono"/>
                <a:cs typeface="Roboto Mono"/>
                <a:sym typeface="Roboto Mono"/>
              </a:rPr>
              <a:t>.svc.cluster.local</a:t>
            </a:r>
            <a:endParaRPr b="1"/>
          </a:p>
        </p:txBody>
      </p:sp>
      <p:sp>
        <p:nvSpPr>
          <p:cNvPr id="880" name="Google Shape;880;p123"/>
          <p:cNvSpPr txBox="1"/>
          <p:nvPr/>
        </p:nvSpPr>
        <p:spPr>
          <a:xfrm>
            <a:off x="3384675" y="1693300"/>
            <a:ext cx="5301900" cy="110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dig 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&lt;&lt;&gt;&gt; DiG 9.11.2-P1 &lt;&lt;&gt;&gt; 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app.default.svc.cluster.local. 2 IN A	10.255.0.5</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app.default.svc.cluster.local. 2 IN A	10.255.0.2</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p:txBody>
      </p:sp>
      <p:sp>
        <p:nvSpPr>
          <p:cNvPr id="881" name="Google Shape;881;p123"/>
          <p:cNvSpPr txBox="1"/>
          <p:nvPr/>
        </p:nvSpPr>
        <p:spPr>
          <a:xfrm>
            <a:off x="3384675" y="3986125"/>
            <a:ext cx="5301900" cy="96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dig sts-example-1.app.default.svc.cluster.local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&lt;&lt;&gt;&gt; DiG 9.11.2-P1 &lt;&lt;&gt;&gt; sts-example-1.app.default.svc.cluster.local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sts-example-1.app.default.svc.cluster.local. 30 IN A 10.255.0.5</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24"/>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Headless Service</a:t>
            </a:r>
            <a:endParaRPr/>
          </a:p>
        </p:txBody>
      </p:sp>
      <p:sp>
        <p:nvSpPr>
          <p:cNvPr id="887" name="Google Shape;887;p124"/>
          <p:cNvSpPr txBox="1"/>
          <p:nvPr/>
        </p:nvSpPr>
        <p:spPr>
          <a:xfrm>
            <a:off x="3384675" y="2914350"/>
            <a:ext cx="5301900" cy="96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dig sts-example-0.app.default.svc.cluster.local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&lt;&lt;&gt;&gt; DiG 9.11.2-P1 &lt;&lt;&gt;&gt; sts-example-0.app.default.svc.cluster.local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sts-example-0.app.default.svc.cluster.local. 20 IN A 10.255.0.2</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p:txBody>
      </p:sp>
      <p:sp>
        <p:nvSpPr>
          <p:cNvPr id="888" name="Google Shape;888;p124"/>
          <p:cNvSpPr txBox="1">
            <a:spLocks noGrp="1"/>
          </p:cNvSpPr>
          <p:nvPr>
            <p:ph type="body" idx="4294967295"/>
          </p:nvPr>
        </p:nvSpPr>
        <p:spPr>
          <a:xfrm>
            <a:off x="457200" y="1693300"/>
            <a:ext cx="2850300" cy="23160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Service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app</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clusterIP: </a:t>
            </a:r>
            <a:r>
              <a:rPr lang="en" sz="1200">
                <a:solidFill>
                  <a:srgbClr val="CC0000"/>
                </a:solidFill>
                <a:latin typeface="Roboto Mono"/>
                <a:ea typeface="Roboto Mono"/>
                <a:cs typeface="Roboto Mono"/>
                <a:sym typeface="Roboto Mono"/>
              </a:rPr>
              <a:t>None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stateful</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protocol: </a:t>
            </a:r>
            <a:r>
              <a:rPr lang="en" sz="1200">
                <a:solidFill>
                  <a:srgbClr val="CC0000"/>
                </a:solidFill>
                <a:latin typeface="Roboto Mono"/>
                <a:ea typeface="Roboto Mono"/>
                <a:cs typeface="Roboto Mono"/>
                <a:sym typeface="Roboto Mono"/>
              </a:rPr>
              <a:t>TCP</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targetPort: </a:t>
            </a:r>
            <a:r>
              <a:rPr lang="en" sz="1200">
                <a:solidFill>
                  <a:srgbClr val="CC0000"/>
                </a:solidFill>
                <a:latin typeface="Roboto Mono"/>
                <a:ea typeface="Roboto Mono"/>
                <a:cs typeface="Roboto Mono"/>
                <a:sym typeface="Roboto Mono"/>
              </a:rPr>
              <a:t>80</a:t>
            </a:r>
            <a:endParaRPr sz="1200"/>
          </a:p>
        </p:txBody>
      </p:sp>
      <p:sp>
        <p:nvSpPr>
          <p:cNvPr id="889" name="Google Shape;889;p124"/>
          <p:cNvSpPr txBox="1"/>
          <p:nvPr/>
        </p:nvSpPr>
        <p:spPr>
          <a:xfrm>
            <a:off x="457200" y="4169525"/>
            <a:ext cx="2850300" cy="780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783F04"/>
                </a:solidFill>
                <a:latin typeface="Roboto Mono"/>
                <a:ea typeface="Roboto Mono"/>
                <a:cs typeface="Roboto Mono"/>
                <a:sym typeface="Roboto Mono"/>
              </a:rPr>
              <a:t>$ kubectl get pods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NAME            READY     STATUS    RESTARTS   AGE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b="1">
                <a:solidFill>
                  <a:srgbClr val="783F04"/>
                </a:solidFill>
                <a:latin typeface="Roboto Mono"/>
                <a:ea typeface="Roboto Mono"/>
                <a:cs typeface="Roboto Mono"/>
                <a:sym typeface="Roboto Mono"/>
              </a:rPr>
              <a:t>sts-example-0</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b="1">
                <a:solidFill>
                  <a:srgbClr val="783F04"/>
                </a:solidFill>
                <a:latin typeface="Roboto Mono"/>
                <a:ea typeface="Roboto Mono"/>
                <a:cs typeface="Roboto Mono"/>
                <a:sym typeface="Roboto Mono"/>
              </a:rPr>
              <a:t>sts-example-1</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p:txBody>
      </p:sp>
      <p:sp>
        <p:nvSpPr>
          <p:cNvPr id="890" name="Google Shape;890;p124"/>
          <p:cNvSpPr txBox="1"/>
          <p:nvPr/>
        </p:nvSpPr>
        <p:spPr>
          <a:xfrm>
            <a:off x="482700" y="1063375"/>
            <a:ext cx="8178600" cy="4437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None/>
            </a:pPr>
            <a:r>
              <a:rPr lang="en" b="1">
                <a:solidFill>
                  <a:srgbClr val="CC4125"/>
                </a:solidFill>
                <a:latin typeface="Roboto Mono"/>
                <a:ea typeface="Roboto Mono"/>
                <a:cs typeface="Roboto Mono"/>
                <a:sym typeface="Roboto Mono"/>
              </a:rPr>
              <a:t>&lt;StatefulSet Name&gt;-&lt;ordinal&gt;</a:t>
            </a:r>
            <a:r>
              <a:rPr lang="en" b="1">
                <a:solidFill>
                  <a:schemeClr val="dk1"/>
                </a:solidFill>
                <a:latin typeface="Roboto Mono"/>
                <a:ea typeface="Roboto Mono"/>
                <a:cs typeface="Roboto Mono"/>
                <a:sym typeface="Roboto Mono"/>
              </a:rPr>
              <a:t>.</a:t>
            </a:r>
            <a:r>
              <a:rPr lang="en" b="1">
                <a:solidFill>
                  <a:srgbClr val="F6B26B"/>
                </a:solidFill>
                <a:latin typeface="Roboto Mono"/>
                <a:ea typeface="Roboto Mono"/>
                <a:cs typeface="Roboto Mono"/>
                <a:sym typeface="Roboto Mono"/>
              </a:rPr>
              <a:t>&lt;service name&gt;</a:t>
            </a:r>
            <a:r>
              <a:rPr lang="en" b="1">
                <a:solidFill>
                  <a:schemeClr val="dk1"/>
                </a:solidFill>
                <a:latin typeface="Roboto Mono"/>
                <a:ea typeface="Roboto Mono"/>
                <a:cs typeface="Roboto Mono"/>
                <a:sym typeface="Roboto Mono"/>
              </a:rPr>
              <a:t>.</a:t>
            </a:r>
            <a:r>
              <a:rPr lang="en" b="1">
                <a:solidFill>
                  <a:srgbClr val="1155CC"/>
                </a:solidFill>
                <a:latin typeface="Roboto Mono"/>
                <a:ea typeface="Roboto Mono"/>
                <a:cs typeface="Roboto Mono"/>
                <a:sym typeface="Roboto Mono"/>
              </a:rPr>
              <a:t>&lt;namespace&gt;</a:t>
            </a:r>
            <a:r>
              <a:rPr lang="en" b="1">
                <a:solidFill>
                  <a:schemeClr val="dk1"/>
                </a:solidFill>
                <a:latin typeface="Roboto Mono"/>
                <a:ea typeface="Roboto Mono"/>
                <a:cs typeface="Roboto Mono"/>
                <a:sym typeface="Roboto Mono"/>
              </a:rPr>
              <a:t>.svc.cluster.local</a:t>
            </a:r>
            <a:endParaRPr b="1"/>
          </a:p>
        </p:txBody>
      </p:sp>
      <p:sp>
        <p:nvSpPr>
          <p:cNvPr id="891" name="Google Shape;891;p124"/>
          <p:cNvSpPr txBox="1"/>
          <p:nvPr/>
        </p:nvSpPr>
        <p:spPr>
          <a:xfrm>
            <a:off x="3384675" y="1693300"/>
            <a:ext cx="5301900" cy="110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dig </a:t>
            </a:r>
            <a:r>
              <a:rPr lang="en" sz="800" b="1">
                <a:solidFill>
                  <a:srgbClr val="783F04"/>
                </a:solidFill>
                <a:latin typeface="Roboto Mono"/>
                <a:ea typeface="Roboto Mono"/>
                <a:cs typeface="Roboto Mono"/>
                <a:sym typeface="Roboto Mono"/>
              </a:rPr>
              <a:t>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lang="en" sz="800" b="1">
                <a:solidFill>
                  <a:srgbClr val="783F04"/>
                </a:solidFill>
                <a:latin typeface="Roboto Mono"/>
                <a:ea typeface="Roboto Mono"/>
                <a:cs typeface="Roboto Mono"/>
                <a:sym typeface="Roboto Mono"/>
              </a:rPr>
              <a:t>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app.default.svc.cluster.local.</a:t>
            </a:r>
            <a:r>
              <a:rPr lang="en" sz="800">
                <a:solidFill>
                  <a:srgbClr val="783F04"/>
                </a:solidFill>
                <a:latin typeface="Roboto Mono"/>
                <a:ea typeface="Roboto Mono"/>
                <a:cs typeface="Roboto Mono"/>
                <a:sym typeface="Roboto Mono"/>
              </a:rPr>
              <a:t> 2 IN A	</a:t>
            </a:r>
            <a:r>
              <a:rPr lang="en" sz="800" b="1">
                <a:solidFill>
                  <a:srgbClr val="783F04"/>
                </a:solidFill>
                <a:latin typeface="Roboto Mono"/>
                <a:ea typeface="Roboto Mono"/>
                <a:cs typeface="Roboto Mono"/>
                <a:sym typeface="Roboto Mono"/>
              </a:rPr>
              <a:t>10.255.0.5</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app.default.svc.cluster.local.</a:t>
            </a:r>
            <a:r>
              <a:rPr lang="en" sz="800">
                <a:solidFill>
                  <a:srgbClr val="783F04"/>
                </a:solidFill>
                <a:latin typeface="Roboto Mono"/>
                <a:ea typeface="Roboto Mono"/>
                <a:cs typeface="Roboto Mono"/>
                <a:sym typeface="Roboto Mono"/>
              </a:rPr>
              <a:t> 2 IN A	</a:t>
            </a:r>
            <a:r>
              <a:rPr lang="en" sz="800" b="1">
                <a:solidFill>
                  <a:srgbClr val="783F04"/>
                </a:solidFill>
                <a:latin typeface="Roboto Mono"/>
                <a:ea typeface="Roboto Mono"/>
                <a:cs typeface="Roboto Mono"/>
                <a:sym typeface="Roboto Mono"/>
              </a:rPr>
              <a:t>10.255.0.2</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p:txBody>
      </p:sp>
      <p:sp>
        <p:nvSpPr>
          <p:cNvPr id="892" name="Google Shape;892;p124"/>
          <p:cNvSpPr txBox="1"/>
          <p:nvPr/>
        </p:nvSpPr>
        <p:spPr>
          <a:xfrm>
            <a:off x="3384675" y="3986125"/>
            <a:ext cx="5301900" cy="96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 dig </a:t>
            </a:r>
            <a:r>
              <a:rPr lang="en" sz="800" b="1">
                <a:solidFill>
                  <a:srgbClr val="783F04"/>
                </a:solidFill>
                <a:latin typeface="Roboto Mono"/>
                <a:ea typeface="Roboto Mono"/>
                <a:cs typeface="Roboto Mono"/>
                <a:sym typeface="Roboto Mono"/>
              </a:rPr>
              <a:t>sts-example-1.app.default.svc.cluster.local </a:t>
            </a:r>
            <a:r>
              <a:rPr lang="en" sz="800">
                <a:solidFill>
                  <a:srgbClr val="783F04"/>
                </a:solidFill>
                <a:latin typeface="Roboto Mono"/>
                <a:ea typeface="Roboto Mono"/>
                <a:cs typeface="Roboto Mono"/>
                <a:sym typeface="Roboto Mono"/>
              </a:rPr>
              <a:t>+noall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&lt;&lt;&gt;&gt; DiG 9.11.2-P1 &lt;&lt;&gt;&gt; sts-example-1.app.default.svc.cluster.local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sts-example-1.app.default.svc.cluster.local. 30 IN A 10.255.0.5</a:t>
            </a:r>
            <a:endParaRPr/>
          </a:p>
        </p:txBody>
      </p:sp>
      <p:sp>
        <p:nvSpPr>
          <p:cNvPr id="893" name="Google Shape;893;p124"/>
          <p:cNvSpPr/>
          <p:nvPr/>
        </p:nvSpPr>
        <p:spPr>
          <a:xfrm>
            <a:off x="482700" y="4458400"/>
            <a:ext cx="877200" cy="287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24"/>
          <p:cNvSpPr/>
          <p:nvPr/>
        </p:nvSpPr>
        <p:spPr>
          <a:xfrm>
            <a:off x="3446575" y="2244025"/>
            <a:ext cx="2982900" cy="405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25"/>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Headless Service</a:t>
            </a:r>
            <a:endParaRPr/>
          </a:p>
        </p:txBody>
      </p:sp>
      <p:sp>
        <p:nvSpPr>
          <p:cNvPr id="900" name="Google Shape;900;p125"/>
          <p:cNvSpPr txBox="1"/>
          <p:nvPr/>
        </p:nvSpPr>
        <p:spPr>
          <a:xfrm>
            <a:off x="3384675" y="2914350"/>
            <a:ext cx="5301900" cy="96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dig </a:t>
            </a:r>
            <a:r>
              <a:rPr lang="en" sz="800" b="1">
                <a:solidFill>
                  <a:srgbClr val="783F04"/>
                </a:solidFill>
                <a:latin typeface="Roboto Mono"/>
                <a:ea typeface="Roboto Mono"/>
                <a:cs typeface="Roboto Mono"/>
                <a:sym typeface="Roboto Mono"/>
              </a:rPr>
              <a:t>sts-example-0.app.default.svc.cluster.local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lang="en" sz="800" b="1">
                <a:solidFill>
                  <a:srgbClr val="783F04"/>
                </a:solidFill>
                <a:latin typeface="Roboto Mono"/>
                <a:ea typeface="Roboto Mono"/>
                <a:cs typeface="Roboto Mono"/>
                <a:sym typeface="Roboto Mono"/>
              </a:rPr>
              <a:t>sts-example-0.app.default.svc.cluster.local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sts-example-0.app.default.svc.cluster.local.</a:t>
            </a:r>
            <a:r>
              <a:rPr lang="en" sz="800">
                <a:solidFill>
                  <a:srgbClr val="783F04"/>
                </a:solidFill>
                <a:latin typeface="Roboto Mono"/>
                <a:ea typeface="Roboto Mono"/>
                <a:cs typeface="Roboto Mono"/>
                <a:sym typeface="Roboto Mono"/>
              </a:rPr>
              <a:t> 20 IN A </a:t>
            </a:r>
            <a:r>
              <a:rPr lang="en" sz="800" b="1">
                <a:solidFill>
                  <a:srgbClr val="783F04"/>
                </a:solidFill>
                <a:latin typeface="Roboto Mono"/>
                <a:ea typeface="Roboto Mono"/>
                <a:cs typeface="Roboto Mono"/>
                <a:sym typeface="Roboto Mono"/>
              </a:rPr>
              <a:t>10.255.0.2</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p:txBody>
      </p:sp>
      <p:sp>
        <p:nvSpPr>
          <p:cNvPr id="901" name="Google Shape;901;p125"/>
          <p:cNvSpPr txBox="1">
            <a:spLocks noGrp="1"/>
          </p:cNvSpPr>
          <p:nvPr>
            <p:ph type="body" idx="4294967295"/>
          </p:nvPr>
        </p:nvSpPr>
        <p:spPr>
          <a:xfrm>
            <a:off x="457200" y="1693300"/>
            <a:ext cx="2850300" cy="23160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Service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app</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clusterIP: </a:t>
            </a:r>
            <a:r>
              <a:rPr lang="en" sz="1200">
                <a:solidFill>
                  <a:srgbClr val="CC0000"/>
                </a:solidFill>
                <a:latin typeface="Roboto Mono"/>
                <a:ea typeface="Roboto Mono"/>
                <a:cs typeface="Roboto Mono"/>
                <a:sym typeface="Roboto Mono"/>
              </a:rPr>
              <a:t>None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stateful</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protocol: </a:t>
            </a:r>
            <a:r>
              <a:rPr lang="en" sz="1200">
                <a:solidFill>
                  <a:srgbClr val="CC0000"/>
                </a:solidFill>
                <a:latin typeface="Roboto Mono"/>
                <a:ea typeface="Roboto Mono"/>
                <a:cs typeface="Roboto Mono"/>
                <a:sym typeface="Roboto Mono"/>
              </a:rPr>
              <a:t>TCP</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targetPort: </a:t>
            </a:r>
            <a:r>
              <a:rPr lang="en" sz="1200">
                <a:solidFill>
                  <a:srgbClr val="CC0000"/>
                </a:solidFill>
                <a:latin typeface="Roboto Mono"/>
                <a:ea typeface="Roboto Mono"/>
                <a:cs typeface="Roboto Mono"/>
                <a:sym typeface="Roboto Mono"/>
              </a:rPr>
              <a:t>80</a:t>
            </a:r>
            <a:endParaRPr sz="1200"/>
          </a:p>
        </p:txBody>
      </p:sp>
      <p:sp>
        <p:nvSpPr>
          <p:cNvPr id="902" name="Google Shape;902;p125"/>
          <p:cNvSpPr txBox="1"/>
          <p:nvPr/>
        </p:nvSpPr>
        <p:spPr>
          <a:xfrm>
            <a:off x="457200" y="4169525"/>
            <a:ext cx="2850300" cy="780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783F04"/>
                </a:solidFill>
                <a:latin typeface="Roboto Mono"/>
                <a:ea typeface="Roboto Mono"/>
                <a:cs typeface="Roboto Mono"/>
                <a:sym typeface="Roboto Mono"/>
              </a:rPr>
              <a:t>$ kubectl get pods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NAME            READY     STATUS    RESTARTS   AGE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b="1">
                <a:solidFill>
                  <a:srgbClr val="783F04"/>
                </a:solidFill>
                <a:latin typeface="Roboto Mono"/>
                <a:ea typeface="Roboto Mono"/>
                <a:cs typeface="Roboto Mono"/>
                <a:sym typeface="Roboto Mono"/>
              </a:rPr>
              <a:t>sts-example-0</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b="1">
                <a:solidFill>
                  <a:srgbClr val="783F04"/>
                </a:solidFill>
                <a:latin typeface="Roboto Mono"/>
                <a:ea typeface="Roboto Mono"/>
                <a:cs typeface="Roboto Mono"/>
                <a:sym typeface="Roboto Mono"/>
              </a:rPr>
              <a:t>sts-example-1</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p:txBody>
      </p:sp>
      <p:sp>
        <p:nvSpPr>
          <p:cNvPr id="903" name="Google Shape;903;p125"/>
          <p:cNvSpPr txBox="1"/>
          <p:nvPr/>
        </p:nvSpPr>
        <p:spPr>
          <a:xfrm>
            <a:off x="482700" y="1063375"/>
            <a:ext cx="8178600" cy="4437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None/>
            </a:pPr>
            <a:r>
              <a:rPr lang="en" b="1">
                <a:solidFill>
                  <a:srgbClr val="CC4125"/>
                </a:solidFill>
                <a:latin typeface="Roboto Mono"/>
                <a:ea typeface="Roboto Mono"/>
                <a:cs typeface="Roboto Mono"/>
                <a:sym typeface="Roboto Mono"/>
              </a:rPr>
              <a:t>&lt;StatefulSet Name&gt;-&lt;ordinal&gt;</a:t>
            </a:r>
            <a:r>
              <a:rPr lang="en" b="1">
                <a:solidFill>
                  <a:schemeClr val="dk1"/>
                </a:solidFill>
                <a:latin typeface="Roboto Mono"/>
                <a:ea typeface="Roboto Mono"/>
                <a:cs typeface="Roboto Mono"/>
                <a:sym typeface="Roboto Mono"/>
              </a:rPr>
              <a:t>.</a:t>
            </a:r>
            <a:r>
              <a:rPr lang="en" b="1">
                <a:solidFill>
                  <a:srgbClr val="F6B26B"/>
                </a:solidFill>
                <a:latin typeface="Roboto Mono"/>
                <a:ea typeface="Roboto Mono"/>
                <a:cs typeface="Roboto Mono"/>
                <a:sym typeface="Roboto Mono"/>
              </a:rPr>
              <a:t>&lt;service name&gt;</a:t>
            </a:r>
            <a:r>
              <a:rPr lang="en" b="1">
                <a:solidFill>
                  <a:schemeClr val="dk1"/>
                </a:solidFill>
                <a:latin typeface="Roboto Mono"/>
                <a:ea typeface="Roboto Mono"/>
                <a:cs typeface="Roboto Mono"/>
                <a:sym typeface="Roboto Mono"/>
              </a:rPr>
              <a:t>.</a:t>
            </a:r>
            <a:r>
              <a:rPr lang="en" b="1">
                <a:solidFill>
                  <a:srgbClr val="1155CC"/>
                </a:solidFill>
                <a:latin typeface="Roboto Mono"/>
                <a:ea typeface="Roboto Mono"/>
                <a:cs typeface="Roboto Mono"/>
                <a:sym typeface="Roboto Mono"/>
              </a:rPr>
              <a:t>&lt;namespace&gt;</a:t>
            </a:r>
            <a:r>
              <a:rPr lang="en" b="1">
                <a:solidFill>
                  <a:schemeClr val="dk1"/>
                </a:solidFill>
                <a:latin typeface="Roboto Mono"/>
                <a:ea typeface="Roboto Mono"/>
                <a:cs typeface="Roboto Mono"/>
                <a:sym typeface="Roboto Mono"/>
              </a:rPr>
              <a:t>.svc.cluster.local</a:t>
            </a:r>
            <a:endParaRPr b="1"/>
          </a:p>
        </p:txBody>
      </p:sp>
      <p:sp>
        <p:nvSpPr>
          <p:cNvPr id="904" name="Google Shape;904;p125"/>
          <p:cNvSpPr txBox="1"/>
          <p:nvPr/>
        </p:nvSpPr>
        <p:spPr>
          <a:xfrm>
            <a:off x="3384675" y="1693300"/>
            <a:ext cx="5301900" cy="110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dig 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&lt;&lt;&gt;&gt; DiG 9.11.2-P1 &lt;&lt;&gt;&gt; 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app.default.svc.cluster.local. 2 IN A	10.255.0.5</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app.default.svc.cluster.local. 2 IN A	10.255.0.2</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p:txBody>
      </p:sp>
      <p:sp>
        <p:nvSpPr>
          <p:cNvPr id="905" name="Google Shape;905;p125"/>
          <p:cNvSpPr txBox="1"/>
          <p:nvPr/>
        </p:nvSpPr>
        <p:spPr>
          <a:xfrm>
            <a:off x="3384675" y="3986125"/>
            <a:ext cx="5301900" cy="96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 dig </a:t>
            </a:r>
            <a:r>
              <a:rPr lang="en" sz="800" b="1">
                <a:solidFill>
                  <a:srgbClr val="783F04"/>
                </a:solidFill>
                <a:latin typeface="Roboto Mono"/>
                <a:ea typeface="Roboto Mono"/>
                <a:cs typeface="Roboto Mono"/>
                <a:sym typeface="Roboto Mono"/>
              </a:rPr>
              <a:t>sts-example-1.app.default.svc.cluster.local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&lt;&lt;&gt;&gt; DiG 9.11.2-P1 &lt;&lt;&gt;&gt; </a:t>
            </a:r>
            <a:r>
              <a:rPr lang="en" sz="800" b="1">
                <a:solidFill>
                  <a:srgbClr val="783F04"/>
                </a:solidFill>
                <a:latin typeface="Roboto Mono"/>
                <a:ea typeface="Roboto Mono"/>
                <a:cs typeface="Roboto Mono"/>
                <a:sym typeface="Roboto Mono"/>
              </a:rPr>
              <a:t>sts-example-1.app.default.svc.cluster.local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sts-example-1.app.default.svc.cluster.local.</a:t>
            </a:r>
            <a:r>
              <a:rPr lang="en" sz="800">
                <a:solidFill>
                  <a:srgbClr val="783F04"/>
                </a:solidFill>
                <a:latin typeface="Roboto Mono"/>
                <a:ea typeface="Roboto Mono"/>
                <a:cs typeface="Roboto Mono"/>
                <a:sym typeface="Roboto Mono"/>
              </a:rPr>
              <a:t> 30 IN A </a:t>
            </a:r>
            <a:r>
              <a:rPr lang="en" sz="800" b="1">
                <a:solidFill>
                  <a:srgbClr val="783F04"/>
                </a:solidFill>
                <a:latin typeface="Roboto Mono"/>
                <a:ea typeface="Roboto Mono"/>
                <a:cs typeface="Roboto Mono"/>
                <a:sym typeface="Roboto Mono"/>
              </a:rPr>
              <a:t>10.255.0.5</a:t>
            </a:r>
            <a:endParaRPr/>
          </a:p>
        </p:txBody>
      </p:sp>
      <p:sp>
        <p:nvSpPr>
          <p:cNvPr id="906" name="Google Shape;906;p125"/>
          <p:cNvSpPr/>
          <p:nvPr/>
        </p:nvSpPr>
        <p:spPr>
          <a:xfrm>
            <a:off x="482700" y="4458400"/>
            <a:ext cx="877200" cy="287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25"/>
          <p:cNvSpPr/>
          <p:nvPr/>
        </p:nvSpPr>
        <p:spPr>
          <a:xfrm>
            <a:off x="3446575" y="3508950"/>
            <a:ext cx="3975300" cy="2448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25"/>
          <p:cNvSpPr/>
          <p:nvPr/>
        </p:nvSpPr>
        <p:spPr>
          <a:xfrm>
            <a:off x="3446575" y="4598600"/>
            <a:ext cx="3975300" cy="2448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2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StatefulSet</a:t>
            </a:r>
            <a:endParaRPr/>
          </a:p>
        </p:txBody>
      </p:sp>
      <p:sp>
        <p:nvSpPr>
          <p:cNvPr id="914" name="Google Shape;914;p126"/>
          <p:cNvSpPr txBox="1">
            <a:spLocks noGrp="1"/>
          </p:cNvSpPr>
          <p:nvPr>
            <p:ph type="body" idx="1"/>
          </p:nvPr>
        </p:nvSpPr>
        <p:spPr>
          <a:xfrm>
            <a:off x="457200" y="1288125"/>
            <a:ext cx="5389500" cy="3637800"/>
          </a:xfrm>
          <a:prstGeom prst="rect">
            <a:avLst/>
          </a:prstGeom>
          <a:noFill/>
          <a:ln>
            <a:noFill/>
          </a:ln>
        </p:spPr>
        <p:txBody>
          <a:bodyPr spcFirstLastPara="1" wrap="square" lIns="91425" tIns="91425" rIns="91425" bIns="91425" anchor="t" anchorCtr="0">
            <a:noAutofit/>
          </a:bodyPr>
          <a:lstStyle/>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updateStrategy: </a:t>
            </a:r>
            <a:r>
              <a:rPr lang="en" sz="1800"/>
              <a:t>Describes the method of  updating the Pods based on the </a:t>
            </a:r>
            <a:r>
              <a:rPr lang="en" sz="1800">
                <a:solidFill>
                  <a:srgbClr val="1155CC"/>
                </a:solidFill>
                <a:latin typeface="Roboto Mono"/>
                <a:ea typeface="Roboto Mono"/>
                <a:cs typeface="Roboto Mono"/>
                <a:sym typeface="Roboto Mono"/>
              </a:rPr>
              <a:t>type</a:t>
            </a:r>
            <a:r>
              <a:rPr lang="en" sz="1800"/>
              <a:t>. Valid options are </a:t>
            </a:r>
            <a:r>
              <a:rPr lang="en" sz="1800">
                <a:solidFill>
                  <a:srgbClr val="CC0000"/>
                </a:solidFill>
                <a:latin typeface="Roboto Mono"/>
                <a:ea typeface="Roboto Mono"/>
                <a:cs typeface="Roboto Mono"/>
                <a:sym typeface="Roboto Mono"/>
              </a:rPr>
              <a:t>OnDelete</a:t>
            </a:r>
            <a:r>
              <a:rPr lang="en" sz="1800">
                <a:solidFill>
                  <a:srgbClr val="CC0000"/>
                </a:solidFill>
              </a:rPr>
              <a:t> </a:t>
            </a:r>
            <a:r>
              <a:rPr lang="en" sz="1800"/>
              <a:t>or </a:t>
            </a:r>
            <a:r>
              <a:rPr lang="en" sz="1800">
                <a:solidFill>
                  <a:srgbClr val="CC0000"/>
                </a:solidFill>
                <a:latin typeface="Roboto Mono"/>
                <a:ea typeface="Roboto Mono"/>
                <a:cs typeface="Roboto Mono"/>
                <a:sym typeface="Roboto Mono"/>
              </a:rPr>
              <a:t>RollingUpdate</a:t>
            </a:r>
            <a:r>
              <a:rPr lang="en" sz="1800"/>
              <a:t>. </a:t>
            </a:r>
            <a:endParaRPr sz="1800"/>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OnDelete: </a:t>
            </a:r>
            <a:r>
              <a:rPr lang="en" sz="1800"/>
              <a:t>The new instance of the Pod is deployed </a:t>
            </a:r>
            <a:r>
              <a:rPr lang="en" sz="1800" b="1"/>
              <a:t>ONLY </a:t>
            </a:r>
            <a:r>
              <a:rPr lang="en" sz="1800"/>
              <a:t>after the current instance is deleted.</a:t>
            </a:r>
            <a:endParaRPr sz="1800">
              <a:solidFill>
                <a:srgbClr val="CC0000"/>
              </a:solidFill>
              <a:latin typeface="Roboto Mono"/>
              <a:ea typeface="Roboto Mono"/>
              <a:cs typeface="Roboto Mono"/>
              <a:sym typeface="Roboto Mono"/>
            </a:endParaRPr>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RollingUpdate: </a:t>
            </a:r>
            <a:r>
              <a:rPr lang="en" sz="1800"/>
              <a:t>Pods with an ordinal greater than the </a:t>
            </a:r>
            <a:r>
              <a:rPr lang="en" sz="1800">
                <a:solidFill>
                  <a:srgbClr val="1155CC"/>
                </a:solidFill>
                <a:latin typeface="Roboto Mono"/>
                <a:ea typeface="Roboto Mono"/>
                <a:cs typeface="Roboto Mono"/>
                <a:sym typeface="Roboto Mono"/>
              </a:rPr>
              <a:t>partition</a:t>
            </a:r>
            <a:r>
              <a:rPr lang="en" sz="1800"/>
              <a:t> value will be updated in one-by-one in reverse order.</a:t>
            </a:r>
            <a:endParaRPr sz="1800">
              <a:solidFill>
                <a:srgbClr val="CC0000"/>
              </a:solidFill>
              <a:latin typeface="Roboto Mono"/>
              <a:ea typeface="Roboto Mono"/>
              <a:cs typeface="Roboto Mono"/>
              <a:sym typeface="Roboto Mono"/>
            </a:endParaRPr>
          </a:p>
          <a:p>
            <a:pPr marL="0" lvl="0" indent="0" algn="l" rtl="0">
              <a:spcBef>
                <a:spcPts val="1000"/>
              </a:spcBef>
              <a:spcAft>
                <a:spcPts val="0"/>
              </a:spcAft>
              <a:buNone/>
            </a:pPr>
            <a:endParaRPr sz="1800"/>
          </a:p>
          <a:p>
            <a:pPr marL="0" lvl="0" indent="0" algn="l" rtl="0">
              <a:spcBef>
                <a:spcPts val="1000"/>
              </a:spcBef>
              <a:spcAft>
                <a:spcPts val="0"/>
              </a:spcAft>
              <a:buNone/>
            </a:pP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400">
              <a:solidFill>
                <a:srgbClr val="1155CC"/>
              </a:solidFill>
              <a:latin typeface="Roboto Mono"/>
              <a:ea typeface="Roboto Mono"/>
              <a:cs typeface="Roboto Mono"/>
              <a:sym typeface="Roboto Mono"/>
            </a:endParaRPr>
          </a:p>
        </p:txBody>
      </p:sp>
      <p:sp>
        <p:nvSpPr>
          <p:cNvPr id="915" name="Google Shape;915;p126"/>
          <p:cNvSpPr txBox="1">
            <a:spLocks noGrp="1"/>
          </p:cNvSpPr>
          <p:nvPr>
            <p:ph type="body" idx="1"/>
          </p:nvPr>
        </p:nvSpPr>
        <p:spPr>
          <a:xfrm>
            <a:off x="5881475" y="1288125"/>
            <a:ext cx="28053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StatefulSet</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sts-example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replicas: </a:t>
            </a:r>
            <a:r>
              <a:rPr lang="en" sz="1300">
                <a:solidFill>
                  <a:srgbClr val="CC0000"/>
                </a:solidFill>
                <a:latin typeface="Roboto Mono"/>
                <a:ea typeface="Roboto Mono"/>
                <a:cs typeface="Roboto Mono"/>
                <a:sym typeface="Roboto Mono"/>
              </a:rPr>
              <a:t>2</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stateful</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serviceName:</a:t>
            </a:r>
            <a:r>
              <a:rPr lang="en" sz="1300">
                <a:solidFill>
                  <a:srgbClr val="CC0000"/>
                </a:solidFill>
                <a:latin typeface="Roboto Mono"/>
                <a:ea typeface="Roboto Mono"/>
                <a:cs typeface="Roboto Mono"/>
                <a:sym typeface="Roboto Mono"/>
              </a:rPr>
              <a:t> app</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partition: </a:t>
            </a:r>
            <a:r>
              <a:rPr lang="en" sz="1300">
                <a:solidFill>
                  <a:srgbClr val="CC0000"/>
                </a:solidFill>
                <a:latin typeface="Roboto Mono"/>
                <a:ea typeface="Roboto Mono"/>
                <a:cs typeface="Roboto Mono"/>
                <a:sym typeface="Roboto Mono"/>
              </a:rPr>
              <a:t>0</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template:</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1155CC"/>
              </a:solidFill>
              <a:latin typeface="Roboto Mono"/>
              <a:ea typeface="Roboto Mono"/>
              <a:cs typeface="Roboto Mono"/>
              <a:sym typeface="Roboto Mono"/>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2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StatefulSet</a:t>
            </a:r>
            <a:endParaRPr/>
          </a:p>
        </p:txBody>
      </p:sp>
      <p:sp>
        <p:nvSpPr>
          <p:cNvPr id="921" name="Google Shape;921;p127"/>
          <p:cNvSpPr txBox="1">
            <a:spLocks noGrp="1"/>
          </p:cNvSpPr>
          <p:nvPr>
            <p:ph type="body" idx="1"/>
          </p:nvPr>
        </p:nvSpPr>
        <p:spPr>
          <a:xfrm>
            <a:off x="4542200" y="1288125"/>
            <a:ext cx="41445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nginx</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nginx:stable-alpine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containerPort: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volumeMounts: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name:</a:t>
            </a:r>
            <a:r>
              <a:rPr lang="en" sz="1200">
                <a:solidFill>
                  <a:srgbClr val="CC0000"/>
                </a:solidFill>
                <a:latin typeface="Roboto Mono"/>
                <a:ea typeface="Roboto Mono"/>
                <a:cs typeface="Roboto Mono"/>
                <a:sym typeface="Roboto Mono"/>
              </a:rPr>
              <a:t> www</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mountPath:</a:t>
            </a:r>
            <a:r>
              <a:rPr lang="en" sz="1200">
                <a:solidFill>
                  <a:srgbClr val="CC0000"/>
                </a:solidFill>
                <a:latin typeface="Roboto Mono"/>
                <a:ea typeface="Roboto Mono"/>
                <a:cs typeface="Roboto Mono"/>
                <a:sym typeface="Roboto Mono"/>
              </a:rPr>
              <a:t> /usr/share/nginx/html</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volumeClaimTemplates: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name:</a:t>
            </a:r>
            <a:r>
              <a:rPr lang="en" sz="1200">
                <a:solidFill>
                  <a:srgbClr val="CC0000"/>
                </a:solidFill>
                <a:latin typeface="Roboto Mono"/>
                <a:ea typeface="Roboto Mono"/>
                <a:cs typeface="Roboto Mono"/>
                <a:sym typeface="Roboto Mono"/>
              </a:rPr>
              <a:t> www</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accessModes: </a:t>
            </a:r>
            <a:r>
              <a:rPr lang="en" sz="1200">
                <a:solidFill>
                  <a:srgbClr val="CC0000"/>
                </a:solidFill>
                <a:latin typeface="Roboto Mono"/>
                <a:ea typeface="Roboto Mono"/>
                <a:cs typeface="Roboto Mono"/>
                <a:sym typeface="Roboto Mono"/>
              </a:rPr>
              <a:t>[ "ReadWriteOnce" ]</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storageClassName:</a:t>
            </a:r>
            <a:r>
              <a:rPr lang="en" sz="1200">
                <a:solidFill>
                  <a:srgbClr val="CC0000"/>
                </a:solidFill>
                <a:latin typeface="Roboto Mono"/>
                <a:ea typeface="Roboto Mono"/>
                <a:cs typeface="Roboto Mono"/>
                <a:sym typeface="Roboto Mono"/>
              </a:rPr>
              <a:t> standard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resources: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requests: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storage:</a:t>
            </a:r>
            <a:r>
              <a:rPr lang="en" sz="1200">
                <a:solidFill>
                  <a:srgbClr val="CC0000"/>
                </a:solidFill>
                <a:latin typeface="Roboto Mono"/>
                <a:ea typeface="Roboto Mono"/>
                <a:cs typeface="Roboto Mono"/>
                <a:sym typeface="Roboto Mono"/>
              </a:rPr>
              <a:t> 1Gi</a:t>
            </a:r>
            <a:endParaRPr sz="1200">
              <a:solidFill>
                <a:srgbClr val="1155CC"/>
              </a:solidFill>
              <a:latin typeface="Roboto Mono"/>
              <a:ea typeface="Roboto Mono"/>
              <a:cs typeface="Roboto Mono"/>
              <a:sym typeface="Roboto Mono"/>
            </a:endParaRPr>
          </a:p>
        </p:txBody>
      </p:sp>
      <p:sp>
        <p:nvSpPr>
          <p:cNvPr id="922" name="Google Shape;922;p127"/>
          <p:cNvSpPr txBox="1">
            <a:spLocks noGrp="1"/>
          </p:cNvSpPr>
          <p:nvPr>
            <p:ph type="body" idx="1"/>
          </p:nvPr>
        </p:nvSpPr>
        <p:spPr>
          <a:xfrm>
            <a:off x="457200" y="1288125"/>
            <a:ext cx="3983100" cy="3637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volumeClaimTemplates: </a:t>
            </a:r>
            <a:r>
              <a:rPr lang="en" sz="1800">
                <a:solidFill>
                  <a:srgbClr val="000000"/>
                </a:solidFill>
              </a:rPr>
              <a:t>Template of the persistent volume(s) request to use for each instance of the StatefulSet.</a:t>
            </a:r>
            <a:endParaRPr sz="1800">
              <a:solidFill>
                <a:srgbClr val="000000"/>
              </a:solidFill>
            </a:endParaRPr>
          </a:p>
          <a:p>
            <a:pPr marL="0" lvl="0" indent="0" algn="l" rtl="0">
              <a:spcBef>
                <a:spcPts val="0"/>
              </a:spcBef>
              <a:spcAft>
                <a:spcPts val="0"/>
              </a:spcAft>
              <a:buNone/>
            </a:pPr>
            <a:endParaRPr sz="1400">
              <a:solidFill>
                <a:srgbClr val="1155CC"/>
              </a:solidFill>
              <a:latin typeface="Roboto Mono"/>
              <a:ea typeface="Roboto Mono"/>
              <a:cs typeface="Roboto Mono"/>
              <a:sym typeface="Roboto Mono"/>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128"/>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VolumeClaimTemplate</a:t>
            </a:r>
            <a:endParaRPr/>
          </a:p>
        </p:txBody>
      </p:sp>
      <p:sp>
        <p:nvSpPr>
          <p:cNvPr id="928" name="Google Shape;928;p128"/>
          <p:cNvSpPr txBox="1">
            <a:spLocks noGrp="1"/>
          </p:cNvSpPr>
          <p:nvPr>
            <p:ph type="body" idx="4294967295"/>
          </p:nvPr>
        </p:nvSpPr>
        <p:spPr>
          <a:xfrm>
            <a:off x="424700" y="1834950"/>
            <a:ext cx="3472500" cy="17436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volumeClaimTemplates: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name:</a:t>
            </a:r>
            <a:r>
              <a:rPr lang="en" sz="1100">
                <a:solidFill>
                  <a:srgbClr val="CC0000"/>
                </a:solidFill>
                <a:latin typeface="Roboto Mono"/>
                <a:ea typeface="Roboto Mono"/>
                <a:cs typeface="Roboto Mono"/>
                <a:sym typeface="Roboto Mono"/>
              </a:rPr>
              <a:t> www</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accessModes: </a:t>
            </a:r>
            <a:r>
              <a:rPr lang="en" sz="1100">
                <a:solidFill>
                  <a:srgbClr val="CC0000"/>
                </a:solidFill>
                <a:latin typeface="Roboto Mono"/>
                <a:ea typeface="Roboto Mono"/>
                <a:cs typeface="Roboto Mono"/>
                <a:sym typeface="Roboto Mono"/>
              </a:rPr>
              <a:t>[ "ReadWriteOnce" ]</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storageClassName:</a:t>
            </a:r>
            <a:r>
              <a:rPr lang="en" sz="1100">
                <a:solidFill>
                  <a:srgbClr val="CC0000"/>
                </a:solidFill>
                <a:latin typeface="Roboto Mono"/>
                <a:ea typeface="Roboto Mono"/>
                <a:cs typeface="Roboto Mono"/>
                <a:sym typeface="Roboto Mono"/>
              </a:rPr>
              <a:t> standard</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resources: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requests: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storage:</a:t>
            </a:r>
            <a:r>
              <a:rPr lang="en" sz="1100">
                <a:solidFill>
                  <a:srgbClr val="CC0000"/>
                </a:solidFill>
                <a:latin typeface="Roboto Mono"/>
                <a:ea typeface="Roboto Mono"/>
                <a:cs typeface="Roboto Mono"/>
                <a:sym typeface="Roboto Mono"/>
              </a:rPr>
              <a:t> 1Gi</a:t>
            </a:r>
            <a:endParaRPr sz="1100">
              <a:solidFill>
                <a:srgbClr val="1155CC"/>
              </a:solidFill>
              <a:latin typeface="Roboto Mono"/>
              <a:ea typeface="Roboto Mono"/>
              <a:cs typeface="Roboto Mono"/>
              <a:sym typeface="Roboto Mono"/>
            </a:endParaRPr>
          </a:p>
        </p:txBody>
      </p:sp>
      <p:sp>
        <p:nvSpPr>
          <p:cNvPr id="929" name="Google Shape;929;p128"/>
          <p:cNvSpPr txBox="1"/>
          <p:nvPr/>
        </p:nvSpPr>
        <p:spPr>
          <a:xfrm>
            <a:off x="424700" y="3768850"/>
            <a:ext cx="8229600" cy="780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783F04"/>
                </a:solidFill>
                <a:latin typeface="Roboto Mono"/>
                <a:ea typeface="Roboto Mono"/>
                <a:cs typeface="Roboto Mono"/>
                <a:sym typeface="Roboto Mono"/>
              </a:rPr>
              <a:t>$ kubectl get pvc</a:t>
            </a:r>
            <a:endParaRPr sz="9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783F04"/>
                </a:solidFill>
                <a:latin typeface="Roboto Mono"/>
                <a:ea typeface="Roboto Mono"/>
                <a:cs typeface="Roboto Mono"/>
                <a:sym typeface="Roboto Mono"/>
              </a:rPr>
              <a:t>NAME                STATUS    VOLUME                                     CAPACITY   ACCESS MODES   STORAGECLASS   AGE</a:t>
            </a:r>
            <a:endParaRPr sz="9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783F04"/>
                </a:solidFill>
                <a:latin typeface="Roboto Mono"/>
                <a:ea typeface="Roboto Mono"/>
                <a:cs typeface="Roboto Mono"/>
                <a:sym typeface="Roboto Mono"/>
              </a:rPr>
              <a:t>www-sts-example-0   Bound     pvc-d2f11e3b-18d0-11e8-ba4f-080027a3682b   1Gi        RWO            standard       4h</a:t>
            </a:r>
            <a:endParaRPr sz="9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783F04"/>
                </a:solidFill>
                <a:latin typeface="Roboto Mono"/>
                <a:ea typeface="Roboto Mono"/>
                <a:cs typeface="Roboto Mono"/>
                <a:sym typeface="Roboto Mono"/>
              </a:rPr>
              <a:t>www-sts-example-1   Bound     pvc-d3c923c0-18d0-11e8-ba4f-080027a3682b   1Gi        RWO            standard       4h</a:t>
            </a:r>
            <a:endParaRPr sz="900">
              <a:solidFill>
                <a:srgbClr val="783F04"/>
              </a:solidFill>
              <a:latin typeface="Roboto Mono"/>
              <a:ea typeface="Roboto Mono"/>
              <a:cs typeface="Roboto Mono"/>
              <a:sym typeface="Roboto Mono"/>
            </a:endParaRPr>
          </a:p>
        </p:txBody>
      </p:sp>
      <p:sp>
        <p:nvSpPr>
          <p:cNvPr id="930" name="Google Shape;930;p128"/>
          <p:cNvSpPr txBox="1"/>
          <p:nvPr/>
        </p:nvSpPr>
        <p:spPr>
          <a:xfrm>
            <a:off x="1209950" y="1227313"/>
            <a:ext cx="6659100" cy="4437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None/>
            </a:pPr>
            <a:r>
              <a:rPr lang="en" sz="1800" b="1">
                <a:solidFill>
                  <a:srgbClr val="F6B26B"/>
                </a:solidFill>
                <a:latin typeface="Roboto Mono"/>
                <a:ea typeface="Roboto Mono"/>
                <a:cs typeface="Roboto Mono"/>
                <a:sym typeface="Roboto Mono"/>
              </a:rPr>
              <a:t>&lt;Volume Name&gt;</a:t>
            </a:r>
            <a:r>
              <a:rPr lang="en" sz="1800" b="1">
                <a:latin typeface="Roboto Mono"/>
                <a:ea typeface="Roboto Mono"/>
                <a:cs typeface="Roboto Mono"/>
                <a:sym typeface="Roboto Mono"/>
              </a:rPr>
              <a:t>-</a:t>
            </a:r>
            <a:r>
              <a:rPr lang="en" sz="1800" b="1">
                <a:solidFill>
                  <a:srgbClr val="CC4125"/>
                </a:solidFill>
                <a:latin typeface="Roboto Mono"/>
                <a:ea typeface="Roboto Mono"/>
                <a:cs typeface="Roboto Mono"/>
                <a:sym typeface="Roboto Mono"/>
              </a:rPr>
              <a:t>&lt;StatefulSet Name&gt;-&lt;ordinal&gt;</a:t>
            </a:r>
            <a:endParaRPr sz="1800" b="1"/>
          </a:p>
        </p:txBody>
      </p:sp>
      <p:sp>
        <p:nvSpPr>
          <p:cNvPr id="931" name="Google Shape;931;p128"/>
          <p:cNvSpPr txBox="1"/>
          <p:nvPr/>
        </p:nvSpPr>
        <p:spPr>
          <a:xfrm>
            <a:off x="4056275" y="1834950"/>
            <a:ext cx="4598100" cy="15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Persistent Volumes associated with a StatefulSet will </a:t>
            </a:r>
            <a:r>
              <a:rPr lang="en" sz="1800" b="1"/>
              <a:t>NOT </a:t>
            </a:r>
            <a:r>
              <a:rPr lang="en" sz="1800"/>
              <a:t>be automatically garbage collected when it’s associated StatefulSet is deleted. They must manually be removed.</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Self Healing</a:t>
            </a:r>
            <a:endParaRPr/>
          </a:p>
        </p:txBody>
      </p:sp>
      <p:sp>
        <p:nvSpPr>
          <p:cNvPr id="138" name="Google Shape;138;p21"/>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Kubernetes will </a:t>
            </a:r>
            <a:r>
              <a:rPr lang="en" sz="2400" b="1"/>
              <a:t>ALWAYS</a:t>
            </a:r>
            <a:r>
              <a:rPr lang="en" sz="2400"/>
              <a:t> try and steer the cluster to its desired state.</a:t>
            </a:r>
            <a:endParaRPr sz="2400"/>
          </a:p>
          <a:p>
            <a:pPr marL="0" lvl="0" indent="0" algn="l" rtl="0">
              <a:spcBef>
                <a:spcPts val="600"/>
              </a:spcBef>
              <a:spcAft>
                <a:spcPts val="0"/>
              </a:spcAft>
              <a:buNone/>
            </a:pPr>
            <a:endParaRPr sz="2400"/>
          </a:p>
          <a:p>
            <a:pPr marL="457200" lvl="0" indent="-381000" algn="l" rtl="0">
              <a:spcBef>
                <a:spcPts val="600"/>
              </a:spcBef>
              <a:spcAft>
                <a:spcPts val="0"/>
              </a:spcAft>
              <a:buSzPts val="2400"/>
              <a:buChar char="●"/>
            </a:pPr>
            <a:r>
              <a:rPr lang="en" sz="2400" b="1"/>
              <a:t>Me:</a:t>
            </a:r>
            <a:r>
              <a:rPr lang="en" sz="2400"/>
              <a:t> “I want 3 healthy instances of redis to always be running.”</a:t>
            </a:r>
            <a:endParaRPr sz="2400"/>
          </a:p>
          <a:p>
            <a:pPr marL="457200" lvl="0" indent="-381000" algn="l" rtl="0">
              <a:spcBef>
                <a:spcPts val="0"/>
              </a:spcBef>
              <a:spcAft>
                <a:spcPts val="0"/>
              </a:spcAft>
              <a:buSzPts val="2400"/>
              <a:buChar char="●"/>
            </a:pPr>
            <a:r>
              <a:rPr lang="en" sz="2400" b="1"/>
              <a:t>Kubernetes:</a:t>
            </a:r>
            <a:r>
              <a:rPr lang="en" sz="2400"/>
              <a:t> “Okay, I’ll ensure there are always 3 instances up and running.”</a:t>
            </a:r>
            <a:endParaRPr sz="2400"/>
          </a:p>
          <a:p>
            <a:pPr marL="457200" lvl="0" indent="-381000" algn="l" rtl="0">
              <a:spcBef>
                <a:spcPts val="0"/>
              </a:spcBef>
              <a:spcAft>
                <a:spcPts val="0"/>
              </a:spcAft>
              <a:buSzPts val="2400"/>
              <a:buChar char="●"/>
            </a:pPr>
            <a:r>
              <a:rPr lang="en" sz="2400" b="1"/>
              <a:t>Kubernetes:</a:t>
            </a:r>
            <a:r>
              <a:rPr lang="en" sz="2400"/>
              <a:t> “Oh look, one has died. I’m going to attempt to spin up a new one.”</a:t>
            </a:r>
            <a:endParaRPr sz="24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2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Job</a:t>
            </a:r>
            <a:endParaRPr/>
          </a:p>
        </p:txBody>
      </p:sp>
      <p:sp>
        <p:nvSpPr>
          <p:cNvPr id="937" name="Google Shape;937;p12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Job controller ensures one or more pods are executed and successfully terminate.</a:t>
            </a:r>
            <a:endParaRPr sz="2400"/>
          </a:p>
          <a:p>
            <a:pPr marL="457200" lvl="0" indent="-381000" algn="l" rtl="0">
              <a:spcBef>
                <a:spcPts val="1000"/>
              </a:spcBef>
              <a:spcAft>
                <a:spcPts val="0"/>
              </a:spcAft>
              <a:buSzPts val="2400"/>
              <a:buChar char="●"/>
            </a:pPr>
            <a:r>
              <a:rPr lang="en" sz="2400"/>
              <a:t>Will continue to try and execute the job until it satisfies the completion and/or parallelism condition.</a:t>
            </a:r>
            <a:endParaRPr sz="2400"/>
          </a:p>
          <a:p>
            <a:pPr marL="457200" lvl="0" indent="-381000" algn="l" rtl="0">
              <a:spcBef>
                <a:spcPts val="1000"/>
              </a:spcBef>
              <a:spcAft>
                <a:spcPts val="0"/>
              </a:spcAft>
              <a:buSzPts val="2400"/>
              <a:buChar char="●"/>
            </a:pPr>
            <a:r>
              <a:rPr lang="en" sz="2400"/>
              <a:t>Pods are </a:t>
            </a:r>
            <a:r>
              <a:rPr lang="en" sz="2400" b="1"/>
              <a:t>NOT</a:t>
            </a:r>
            <a:r>
              <a:rPr lang="en" sz="2400"/>
              <a:t> cleaned up until the job itself is deleted.*</a:t>
            </a:r>
            <a:endParaRPr sz="2400"/>
          </a:p>
          <a:p>
            <a:pPr marL="0" lvl="0" indent="0" algn="l" rtl="0">
              <a:spcBef>
                <a:spcPts val="1000"/>
              </a:spcBef>
              <a:spcAft>
                <a:spcPts val="0"/>
              </a:spcAft>
              <a:buClr>
                <a:schemeClr val="dk1"/>
              </a:buClr>
              <a:buSzPts val="1100"/>
              <a:buFont typeface="Arial"/>
              <a:buNone/>
            </a:pP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pic>
        <p:nvPicPr>
          <p:cNvPr id="938" name="Google Shape;938;p129"/>
          <p:cNvPicPr preferRelativeResize="0"/>
          <p:nvPr/>
        </p:nvPicPr>
        <p:blipFill>
          <a:blip r:embed="rId3">
            <a:alphaModFix/>
          </a:blip>
          <a:stretch>
            <a:fillRect/>
          </a:stretch>
        </p:blipFill>
        <p:spPr>
          <a:xfrm>
            <a:off x="1901675" y="4102627"/>
            <a:ext cx="5340625" cy="92167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13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Job</a:t>
            </a:r>
            <a:endParaRPr/>
          </a:p>
        </p:txBody>
      </p:sp>
      <p:sp>
        <p:nvSpPr>
          <p:cNvPr id="944" name="Google Shape;944;p130"/>
          <p:cNvSpPr txBox="1">
            <a:spLocks noGrp="1"/>
          </p:cNvSpPr>
          <p:nvPr>
            <p:ph type="body" idx="1"/>
          </p:nvPr>
        </p:nvSpPr>
        <p:spPr>
          <a:xfrm>
            <a:off x="457200" y="1200150"/>
            <a:ext cx="5203200" cy="37257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solidFill>
                  <a:srgbClr val="1155CC"/>
                </a:solidFill>
                <a:latin typeface="Roboto Mono"/>
                <a:ea typeface="Roboto Mono"/>
                <a:cs typeface="Roboto Mono"/>
                <a:sym typeface="Roboto Mono"/>
              </a:rPr>
              <a:t>backoffLimit:</a:t>
            </a:r>
            <a:r>
              <a:rPr lang="en" sz="1800"/>
              <a:t> The number of failures before the job itself is considered </a:t>
            </a:r>
            <a:r>
              <a:rPr lang="en" sz="1800" b="1"/>
              <a:t>failed</a:t>
            </a:r>
            <a:r>
              <a:rPr lang="en" sz="1800"/>
              <a:t>.</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completions:</a:t>
            </a:r>
            <a:r>
              <a:rPr lang="en" sz="1800"/>
              <a:t> The total number of successful completions desired.</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parallelism:</a:t>
            </a:r>
            <a:r>
              <a:rPr lang="en" sz="1800"/>
              <a:t> How many instances of the pod can be run concurrently.</a:t>
            </a:r>
            <a:endParaRPr sz="1800"/>
          </a:p>
          <a:p>
            <a:pPr marL="457200" lvl="0" indent="-342900" algn="l" rtl="0">
              <a:spcBef>
                <a:spcPts val="1000"/>
              </a:spcBef>
              <a:spcAft>
                <a:spcPts val="1000"/>
              </a:spcAft>
              <a:buSzPts val="1800"/>
              <a:buFont typeface="Roboto Mono"/>
              <a:buChar char="●"/>
            </a:pPr>
            <a:r>
              <a:rPr lang="en" sz="1800">
                <a:solidFill>
                  <a:srgbClr val="1155CC"/>
                </a:solidFill>
                <a:latin typeface="Roboto Mono"/>
                <a:ea typeface="Roboto Mono"/>
                <a:cs typeface="Roboto Mono"/>
                <a:sym typeface="Roboto Mono"/>
              </a:rPr>
              <a:t>spec.template.spec.restartPolicy:</a:t>
            </a:r>
            <a:r>
              <a:rPr lang="en" sz="1800">
                <a:solidFill>
                  <a:srgbClr val="000000"/>
                </a:solidFill>
              </a:rPr>
              <a:t>Jobs only support a </a:t>
            </a:r>
            <a:r>
              <a:rPr lang="en" sz="1800">
                <a:solidFill>
                  <a:srgbClr val="1155CC"/>
                </a:solidFill>
                <a:latin typeface="Roboto Mono"/>
                <a:ea typeface="Roboto Mono"/>
                <a:cs typeface="Roboto Mono"/>
                <a:sym typeface="Roboto Mono"/>
              </a:rPr>
              <a:t>restartPolicy</a:t>
            </a:r>
            <a:r>
              <a:rPr lang="en" sz="1800">
                <a:solidFill>
                  <a:srgbClr val="000000"/>
                </a:solidFill>
              </a:rPr>
              <a:t> of type </a:t>
            </a:r>
            <a:r>
              <a:rPr lang="en" sz="1800">
                <a:solidFill>
                  <a:srgbClr val="CC0000"/>
                </a:solidFill>
                <a:latin typeface="Roboto Mono"/>
                <a:ea typeface="Roboto Mono"/>
                <a:cs typeface="Roboto Mono"/>
                <a:sym typeface="Roboto Mono"/>
              </a:rPr>
              <a:t>Never</a:t>
            </a:r>
            <a:r>
              <a:rPr lang="en" sz="1800">
                <a:solidFill>
                  <a:srgbClr val="000000"/>
                </a:solidFill>
              </a:rPr>
              <a:t> or </a:t>
            </a:r>
            <a:r>
              <a:rPr lang="en" sz="1800">
                <a:solidFill>
                  <a:srgbClr val="CC0000"/>
                </a:solidFill>
                <a:latin typeface="Roboto Mono"/>
                <a:ea typeface="Roboto Mono"/>
                <a:cs typeface="Roboto Mono"/>
                <a:sym typeface="Roboto Mono"/>
              </a:rPr>
              <a:t>OnFailure</a:t>
            </a:r>
            <a:r>
              <a:rPr lang="en" sz="1800">
                <a:solidFill>
                  <a:srgbClr val="000000"/>
                </a:solidFill>
              </a:rPr>
              <a:t>.</a:t>
            </a:r>
            <a:endParaRPr sz="1800">
              <a:solidFill>
                <a:srgbClr val="000000"/>
              </a:solidFill>
            </a:endParaRPr>
          </a:p>
        </p:txBody>
      </p:sp>
      <p:sp>
        <p:nvSpPr>
          <p:cNvPr id="945" name="Google Shape;945;p130"/>
          <p:cNvSpPr txBox="1">
            <a:spLocks noGrp="1"/>
          </p:cNvSpPr>
          <p:nvPr>
            <p:ph type="body" idx="1"/>
          </p:nvPr>
        </p:nvSpPr>
        <p:spPr>
          <a:xfrm>
            <a:off x="5728175" y="1288050"/>
            <a:ext cx="29997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batch/v1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Job</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job-example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backoffLimit: </a:t>
            </a:r>
            <a:r>
              <a:rPr lang="en" sz="1400">
                <a:solidFill>
                  <a:srgbClr val="CC0000"/>
                </a:solidFill>
                <a:latin typeface="Roboto Mono"/>
                <a:ea typeface="Roboto Mono"/>
                <a:cs typeface="Roboto Mono"/>
                <a:sym typeface="Roboto Mono"/>
              </a:rPr>
              <a:t>4</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completions: </a:t>
            </a:r>
            <a:r>
              <a:rPr lang="en" sz="1400">
                <a:solidFill>
                  <a:srgbClr val="CC0000"/>
                </a:solidFill>
                <a:latin typeface="Roboto Mono"/>
                <a:ea typeface="Roboto Mono"/>
                <a:cs typeface="Roboto Mono"/>
                <a:sym typeface="Roboto Mono"/>
              </a:rPr>
              <a:t>4</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parallelism: </a:t>
            </a:r>
            <a:r>
              <a:rPr lang="en" sz="1400">
                <a:solidFill>
                  <a:srgbClr val="CC0000"/>
                </a:solidFill>
                <a:latin typeface="Roboto Mono"/>
                <a:ea typeface="Roboto Mono"/>
                <a:cs typeface="Roboto Mono"/>
                <a:sym typeface="Roboto Mono"/>
              </a:rPr>
              <a:t>2</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template:</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restartPolicy: </a:t>
            </a:r>
            <a:r>
              <a:rPr lang="en" sz="14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38761D"/>
                </a:solidFill>
                <a:latin typeface="Roboto Mono"/>
                <a:ea typeface="Roboto Mono"/>
                <a:cs typeface="Roboto Mono"/>
                <a:sym typeface="Roboto Mono"/>
              </a:rPr>
              <a:t>&lt;pod-template&gt;</a:t>
            </a:r>
            <a:endParaRPr sz="1400">
              <a:solidFill>
                <a:srgbClr val="1155CC"/>
              </a:solidFill>
              <a:latin typeface="Roboto Mono"/>
              <a:ea typeface="Roboto Mono"/>
              <a:cs typeface="Roboto Mono"/>
              <a:sym typeface="Roboto Mono"/>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3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Job</a:t>
            </a:r>
            <a:endParaRPr/>
          </a:p>
        </p:txBody>
      </p:sp>
      <p:sp>
        <p:nvSpPr>
          <p:cNvPr id="951" name="Google Shape;951;p131"/>
          <p:cNvSpPr txBox="1">
            <a:spLocks noGrp="1"/>
          </p:cNvSpPr>
          <p:nvPr>
            <p:ph type="body" idx="1"/>
          </p:nvPr>
        </p:nvSpPr>
        <p:spPr>
          <a:xfrm>
            <a:off x="457200" y="1244100"/>
            <a:ext cx="3994500" cy="2602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apiVersion: </a:t>
            </a:r>
            <a:r>
              <a:rPr lang="en" sz="1000">
                <a:solidFill>
                  <a:srgbClr val="CC0000"/>
                </a:solidFill>
                <a:latin typeface="Roboto Mono"/>
                <a:ea typeface="Roboto Mono"/>
                <a:cs typeface="Roboto Mono"/>
                <a:sym typeface="Roboto Mono"/>
              </a:rPr>
              <a:t>batch/v1</a:t>
            </a:r>
            <a:endParaRPr sz="10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kind: </a:t>
            </a:r>
            <a:r>
              <a:rPr lang="en" sz="1000">
                <a:solidFill>
                  <a:srgbClr val="CC0000"/>
                </a:solidFill>
                <a:latin typeface="Roboto Mono"/>
                <a:ea typeface="Roboto Mono"/>
                <a:cs typeface="Roboto Mono"/>
                <a:sym typeface="Roboto Mono"/>
              </a:rPr>
              <a:t>Job</a:t>
            </a:r>
            <a:endParaRPr sz="10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metadata:</a:t>
            </a:r>
            <a:endParaRPr sz="10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name: </a:t>
            </a:r>
            <a:r>
              <a:rPr lang="en" sz="1000">
                <a:solidFill>
                  <a:srgbClr val="CC0000"/>
                </a:solidFill>
                <a:latin typeface="Roboto Mono"/>
                <a:ea typeface="Roboto Mono"/>
                <a:cs typeface="Roboto Mono"/>
                <a:sym typeface="Roboto Mono"/>
              </a:rPr>
              <a:t>job-example</a:t>
            </a:r>
            <a:endParaRPr sz="10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spec:</a:t>
            </a:r>
            <a:endParaRPr sz="10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backoffLimit: </a:t>
            </a:r>
            <a:r>
              <a:rPr lang="en" sz="1000">
                <a:solidFill>
                  <a:srgbClr val="CC0000"/>
                </a:solidFill>
                <a:latin typeface="Roboto Mono"/>
                <a:ea typeface="Roboto Mono"/>
                <a:cs typeface="Roboto Mono"/>
                <a:sym typeface="Roboto Mono"/>
              </a:rPr>
              <a:t>4</a:t>
            </a:r>
            <a:endParaRPr sz="10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completions: </a:t>
            </a:r>
            <a:r>
              <a:rPr lang="en" sz="1000">
                <a:solidFill>
                  <a:srgbClr val="CC0000"/>
                </a:solidFill>
                <a:latin typeface="Roboto Mono"/>
                <a:ea typeface="Roboto Mono"/>
                <a:cs typeface="Roboto Mono"/>
                <a:sym typeface="Roboto Mono"/>
              </a:rPr>
              <a:t>4</a:t>
            </a:r>
            <a:endParaRPr sz="10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parallelism: </a:t>
            </a:r>
            <a:r>
              <a:rPr lang="en" sz="1000">
                <a:solidFill>
                  <a:srgbClr val="CC0000"/>
                </a:solidFill>
                <a:latin typeface="Roboto Mono"/>
                <a:ea typeface="Roboto Mono"/>
                <a:cs typeface="Roboto Mono"/>
                <a:sym typeface="Roboto Mono"/>
              </a:rPr>
              <a:t>2</a:t>
            </a:r>
            <a:endParaRPr sz="10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template:</a:t>
            </a:r>
            <a:endParaRPr sz="10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spec:</a:t>
            </a:r>
            <a:endParaRPr sz="10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containers:</a:t>
            </a:r>
            <a:endParaRPr sz="10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name: </a:t>
            </a:r>
            <a:r>
              <a:rPr lang="en" sz="1000">
                <a:solidFill>
                  <a:srgbClr val="CC0000"/>
                </a:solidFill>
                <a:latin typeface="Roboto Mono"/>
                <a:ea typeface="Roboto Mono"/>
                <a:cs typeface="Roboto Mono"/>
                <a:sym typeface="Roboto Mono"/>
              </a:rPr>
              <a:t>hello</a:t>
            </a:r>
            <a:endParaRPr sz="10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image: </a:t>
            </a:r>
            <a:r>
              <a:rPr lang="en" sz="1000">
                <a:solidFill>
                  <a:srgbClr val="CC0000"/>
                </a:solidFill>
                <a:latin typeface="Roboto Mono"/>
                <a:ea typeface="Roboto Mono"/>
                <a:cs typeface="Roboto Mono"/>
                <a:sym typeface="Roboto Mono"/>
              </a:rPr>
              <a:t>alpine:latest</a:t>
            </a:r>
            <a:endParaRPr sz="10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command: </a:t>
            </a:r>
            <a:r>
              <a:rPr lang="en" sz="1000">
                <a:solidFill>
                  <a:srgbClr val="CC0000"/>
                </a:solidFill>
                <a:latin typeface="Roboto Mono"/>
                <a:ea typeface="Roboto Mono"/>
                <a:cs typeface="Roboto Mono"/>
                <a:sym typeface="Roboto Mono"/>
              </a:rPr>
              <a:t>["/bin/sh", "-c"]</a:t>
            </a:r>
            <a:endParaRPr sz="10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args: </a:t>
            </a:r>
            <a:r>
              <a:rPr lang="en" sz="1000">
                <a:solidFill>
                  <a:srgbClr val="CC0000"/>
                </a:solidFill>
                <a:latin typeface="Roboto Mono"/>
                <a:ea typeface="Roboto Mono"/>
                <a:cs typeface="Roboto Mono"/>
                <a:sym typeface="Roboto Mono"/>
              </a:rPr>
              <a:t>["echo hello from $HOSTNAME!"]</a:t>
            </a:r>
            <a:endParaRPr sz="10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restartPolicy: </a:t>
            </a:r>
            <a:r>
              <a:rPr lang="en" sz="1000">
                <a:solidFill>
                  <a:srgbClr val="CC0000"/>
                </a:solidFill>
                <a:latin typeface="Roboto Mono"/>
                <a:ea typeface="Roboto Mono"/>
                <a:cs typeface="Roboto Mono"/>
                <a:sym typeface="Roboto Mono"/>
              </a:rPr>
              <a:t>Never</a:t>
            </a:r>
            <a:endParaRPr sz="1000">
              <a:solidFill>
                <a:srgbClr val="1155CC"/>
              </a:solidFill>
              <a:latin typeface="Roboto Mono"/>
              <a:ea typeface="Roboto Mono"/>
              <a:cs typeface="Roboto Mono"/>
              <a:sym typeface="Roboto Mono"/>
            </a:endParaRPr>
          </a:p>
          <a:p>
            <a:pPr marL="0" lvl="0" indent="0" algn="l" rtl="0">
              <a:spcBef>
                <a:spcPts val="0"/>
              </a:spcBef>
              <a:spcAft>
                <a:spcPts val="0"/>
              </a:spcAft>
              <a:buNone/>
            </a:pPr>
            <a:endParaRPr sz="600">
              <a:solidFill>
                <a:srgbClr val="1155CC"/>
              </a:solidFill>
              <a:latin typeface="Roboto Mono"/>
              <a:ea typeface="Roboto Mono"/>
              <a:cs typeface="Roboto Mono"/>
              <a:sym typeface="Roboto Mono"/>
            </a:endParaRPr>
          </a:p>
        </p:txBody>
      </p:sp>
      <p:sp>
        <p:nvSpPr>
          <p:cNvPr id="952" name="Google Shape;952;p131"/>
          <p:cNvSpPr txBox="1">
            <a:spLocks noGrp="1"/>
          </p:cNvSpPr>
          <p:nvPr>
            <p:ph type="body" idx="1"/>
          </p:nvPr>
        </p:nvSpPr>
        <p:spPr>
          <a:xfrm>
            <a:off x="4692300" y="1244100"/>
            <a:ext cx="3994500" cy="36816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kubectl describe job job-example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           job-example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Namespace:      default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Selector:       controller-uid=19d122f4-1576-11e8-a4e2-080027a3682b</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Labels:         controller-uid=19d122f4-1576-11e8-a4e2-080027a3682b</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job-name=job-example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Annotations: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Parallelism:    2</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Completions:    4</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Start Time:     Mon, 19 Feb 2018 08:09:21 -0500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Pods Statuses:  0 Running / 4 Succeeded / 0 Failed</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Pod Template: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Labels:  controller-uid=19d122f4-1576-11e8-a4e2-080027a3682b</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job-name=job-example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Containers:</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hello:</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Image:  alpine:latest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Port: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Command:</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/bin/sh</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Args:</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echo hello from $HOSTNAME!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Environment: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Mounts: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Volumes: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Events:</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Type    Reason            Age   From            Message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    ------            ----  ----            -------</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52m   job-controller  Created pod: job-example-v5fvq</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52m   job-controller  Created pod: job-example-hknns</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51m   job-controller  Created pod: job-example-tphkm</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51m   job-controller  Created pod: job-example-dvxd2</a:t>
            </a:r>
            <a:endParaRPr sz="6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6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6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600">
              <a:solidFill>
                <a:srgbClr val="783F04"/>
              </a:solidFill>
              <a:latin typeface="Roboto Mono"/>
              <a:ea typeface="Roboto Mono"/>
              <a:cs typeface="Roboto Mono"/>
              <a:sym typeface="Roboto Mono"/>
            </a:endParaRPr>
          </a:p>
        </p:txBody>
      </p:sp>
      <p:sp>
        <p:nvSpPr>
          <p:cNvPr id="953" name="Google Shape;953;p131"/>
          <p:cNvSpPr txBox="1">
            <a:spLocks noGrp="1"/>
          </p:cNvSpPr>
          <p:nvPr>
            <p:ph type="body" idx="1"/>
          </p:nvPr>
        </p:nvSpPr>
        <p:spPr>
          <a:xfrm>
            <a:off x="457200" y="4000825"/>
            <a:ext cx="3994500" cy="924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 --show-all</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job-example-dvxd2   0/1       Completed   0          51m</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job-example-hknns   0/1       Completed   0          52m</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job-example-tphkm   0/1       Completed   0          51m</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job-example-v5fvq   0/1       Completed   0          52m</a:t>
            </a:r>
            <a:endParaRPr sz="700">
              <a:solidFill>
                <a:srgbClr val="783F04"/>
              </a:solidFill>
              <a:latin typeface="Roboto Mono"/>
              <a:ea typeface="Roboto Mono"/>
              <a:cs typeface="Roboto Mono"/>
              <a:sym typeface="Roboto Mono"/>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13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CronJob</a:t>
            </a:r>
            <a:endParaRPr/>
          </a:p>
        </p:txBody>
      </p:sp>
      <p:sp>
        <p:nvSpPr>
          <p:cNvPr id="959" name="Google Shape;959;p132"/>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An extension of the Job Controller, it provides a method of executing jobs on a cron-like schedule.</a:t>
            </a:r>
            <a:endParaRPr sz="2400"/>
          </a:p>
          <a:p>
            <a:pPr marL="0" lvl="0" indent="0" algn="l" rtl="0">
              <a:spcBef>
                <a:spcPts val="600"/>
              </a:spcBef>
              <a:spcAft>
                <a:spcPts val="0"/>
              </a:spcAft>
              <a:buNone/>
            </a:pPr>
            <a:endParaRPr sz="2400"/>
          </a:p>
          <a:p>
            <a:pPr marL="0" lvl="0" indent="0" algn="ctr" rtl="0">
              <a:spcBef>
                <a:spcPts val="600"/>
              </a:spcBef>
              <a:spcAft>
                <a:spcPts val="0"/>
              </a:spcAft>
              <a:buNone/>
            </a:pPr>
            <a:r>
              <a:rPr lang="en" sz="3600"/>
              <a:t>CronJobs within Kubernetes</a:t>
            </a:r>
            <a:br>
              <a:rPr lang="en" sz="3600"/>
            </a:br>
            <a:r>
              <a:rPr lang="en" sz="3600"/>
              <a:t> use </a:t>
            </a:r>
            <a:r>
              <a:rPr lang="en" sz="3600" b="1"/>
              <a:t>UTC ONLY</a:t>
            </a:r>
            <a:r>
              <a:rPr lang="en" sz="3600"/>
              <a:t>.</a:t>
            </a:r>
            <a:endParaRPr sz="3600"/>
          </a:p>
        </p:txBody>
      </p:sp>
      <p:pic>
        <p:nvPicPr>
          <p:cNvPr id="960" name="Google Shape;960;p132"/>
          <p:cNvPicPr preferRelativeResize="0"/>
          <p:nvPr/>
        </p:nvPicPr>
        <p:blipFill>
          <a:blip r:embed="rId3">
            <a:alphaModFix/>
          </a:blip>
          <a:stretch>
            <a:fillRect/>
          </a:stretch>
        </p:blipFill>
        <p:spPr>
          <a:xfrm>
            <a:off x="1889463" y="4102625"/>
            <a:ext cx="5365074" cy="89347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3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CronJob</a:t>
            </a:r>
            <a:endParaRPr/>
          </a:p>
        </p:txBody>
      </p:sp>
      <p:sp>
        <p:nvSpPr>
          <p:cNvPr id="966" name="Google Shape;966;p133"/>
          <p:cNvSpPr txBox="1">
            <a:spLocks noGrp="1"/>
          </p:cNvSpPr>
          <p:nvPr>
            <p:ph type="body" idx="1"/>
          </p:nvPr>
        </p:nvSpPr>
        <p:spPr>
          <a:xfrm>
            <a:off x="457200" y="1200150"/>
            <a:ext cx="4458600" cy="37257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solidFill>
                  <a:srgbClr val="1155CC"/>
                </a:solidFill>
                <a:latin typeface="Roboto Mono"/>
                <a:ea typeface="Roboto Mono"/>
                <a:cs typeface="Roboto Mono"/>
                <a:sym typeface="Roboto Mono"/>
              </a:rPr>
              <a:t>schedule: </a:t>
            </a:r>
            <a:r>
              <a:rPr lang="en" sz="1800"/>
              <a:t>The cron schedule for the job.</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successfulJobHistoryLimit: </a:t>
            </a:r>
            <a:r>
              <a:rPr lang="en" sz="1800">
                <a:solidFill>
                  <a:srgbClr val="000000"/>
                </a:solidFill>
              </a:rPr>
              <a:t>The number of successful jobs to retain.</a:t>
            </a:r>
            <a:endParaRPr sz="1800">
              <a:latin typeface="Roboto Mono"/>
              <a:ea typeface="Roboto Mono"/>
              <a:cs typeface="Roboto Mono"/>
              <a:sym typeface="Roboto Mono"/>
            </a:endParaRPr>
          </a:p>
          <a:p>
            <a:pPr marL="457200" lvl="0" indent="-342900" algn="l" rtl="0">
              <a:spcBef>
                <a:spcPts val="1000"/>
              </a:spcBef>
              <a:spcAft>
                <a:spcPts val="1000"/>
              </a:spcAft>
              <a:buSzPts val="1800"/>
              <a:buChar char="●"/>
            </a:pPr>
            <a:r>
              <a:rPr lang="en" sz="1800">
                <a:solidFill>
                  <a:srgbClr val="1155CC"/>
                </a:solidFill>
                <a:latin typeface="Roboto Mono"/>
                <a:ea typeface="Roboto Mono"/>
                <a:cs typeface="Roboto Mono"/>
                <a:sym typeface="Roboto Mono"/>
              </a:rPr>
              <a:t>failedJobHistoryLimit: </a:t>
            </a:r>
            <a:r>
              <a:rPr lang="en" sz="1800"/>
              <a:t>The number of failed jobs to retain.</a:t>
            </a:r>
            <a:endParaRPr sz="1800">
              <a:solidFill>
                <a:srgbClr val="1155CC"/>
              </a:solidFill>
              <a:latin typeface="Roboto Mono"/>
              <a:ea typeface="Roboto Mono"/>
              <a:cs typeface="Roboto Mono"/>
              <a:sym typeface="Roboto Mono"/>
            </a:endParaRPr>
          </a:p>
        </p:txBody>
      </p:sp>
      <p:sp>
        <p:nvSpPr>
          <p:cNvPr id="967" name="Google Shape;967;p133"/>
          <p:cNvSpPr txBox="1">
            <a:spLocks noGrp="1"/>
          </p:cNvSpPr>
          <p:nvPr>
            <p:ph type="body" idx="1"/>
          </p:nvPr>
        </p:nvSpPr>
        <p:spPr>
          <a:xfrm>
            <a:off x="4915800" y="1244100"/>
            <a:ext cx="37713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1155CC"/>
                </a:solidFill>
                <a:latin typeface="Roboto Mono"/>
                <a:ea typeface="Roboto Mono"/>
                <a:cs typeface="Roboto Mono"/>
                <a:sym typeface="Roboto Mono"/>
              </a:rPr>
              <a:t>apiVersion: </a:t>
            </a:r>
            <a:r>
              <a:rPr lang="en" sz="1500">
                <a:solidFill>
                  <a:srgbClr val="CC0000"/>
                </a:solidFill>
                <a:latin typeface="Roboto Mono"/>
                <a:ea typeface="Roboto Mono"/>
                <a:cs typeface="Roboto Mono"/>
                <a:sym typeface="Roboto Mono"/>
              </a:rPr>
              <a:t>batch/v1beta1</a:t>
            </a:r>
            <a:endParaRPr sz="15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500">
                <a:solidFill>
                  <a:srgbClr val="1155CC"/>
                </a:solidFill>
                <a:latin typeface="Roboto Mono"/>
                <a:ea typeface="Roboto Mono"/>
                <a:cs typeface="Roboto Mono"/>
                <a:sym typeface="Roboto Mono"/>
              </a:rPr>
              <a:t>kind: </a:t>
            </a:r>
            <a:r>
              <a:rPr lang="en" sz="1500">
                <a:solidFill>
                  <a:srgbClr val="CC0000"/>
                </a:solidFill>
                <a:latin typeface="Roboto Mono"/>
                <a:ea typeface="Roboto Mono"/>
                <a:cs typeface="Roboto Mono"/>
                <a:sym typeface="Roboto Mono"/>
              </a:rPr>
              <a:t>CronJob</a:t>
            </a:r>
            <a:endParaRPr sz="15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500">
                <a:solidFill>
                  <a:srgbClr val="1155CC"/>
                </a:solidFill>
                <a:latin typeface="Roboto Mono"/>
                <a:ea typeface="Roboto Mono"/>
                <a:cs typeface="Roboto Mono"/>
                <a:sym typeface="Roboto Mono"/>
              </a:rPr>
              <a:t>metadata:</a:t>
            </a:r>
            <a:endParaRPr sz="15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500">
                <a:solidFill>
                  <a:srgbClr val="1155CC"/>
                </a:solidFill>
                <a:latin typeface="Roboto Mono"/>
                <a:ea typeface="Roboto Mono"/>
                <a:cs typeface="Roboto Mono"/>
                <a:sym typeface="Roboto Mono"/>
              </a:rPr>
              <a:t>  name:</a:t>
            </a:r>
            <a:r>
              <a:rPr lang="en" sz="1500">
                <a:latin typeface="Roboto Mono"/>
                <a:ea typeface="Roboto Mono"/>
                <a:cs typeface="Roboto Mono"/>
                <a:sym typeface="Roboto Mono"/>
              </a:rPr>
              <a:t> </a:t>
            </a:r>
            <a:r>
              <a:rPr lang="en" sz="1500">
                <a:solidFill>
                  <a:srgbClr val="CC0000"/>
                </a:solidFill>
                <a:latin typeface="Roboto Mono"/>
                <a:ea typeface="Roboto Mono"/>
                <a:cs typeface="Roboto Mono"/>
                <a:sym typeface="Roboto Mono"/>
              </a:rPr>
              <a:t>cronjob-example</a:t>
            </a:r>
            <a:endParaRPr sz="15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500">
                <a:solidFill>
                  <a:srgbClr val="1155CC"/>
                </a:solidFill>
                <a:latin typeface="Roboto Mono"/>
                <a:ea typeface="Roboto Mono"/>
                <a:cs typeface="Roboto Mono"/>
                <a:sym typeface="Roboto Mono"/>
              </a:rPr>
              <a:t>spec:</a:t>
            </a:r>
            <a:endParaRPr sz="15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500">
                <a:solidFill>
                  <a:srgbClr val="1155CC"/>
                </a:solidFill>
                <a:latin typeface="Roboto Mono"/>
                <a:ea typeface="Roboto Mono"/>
                <a:cs typeface="Roboto Mono"/>
                <a:sym typeface="Roboto Mono"/>
              </a:rPr>
              <a:t>  schedule: </a:t>
            </a:r>
            <a:r>
              <a:rPr lang="en" sz="1500">
                <a:solidFill>
                  <a:srgbClr val="CC0000"/>
                </a:solidFill>
                <a:latin typeface="Roboto Mono"/>
                <a:ea typeface="Roboto Mono"/>
                <a:cs typeface="Roboto Mono"/>
                <a:sym typeface="Roboto Mono"/>
              </a:rPr>
              <a:t>"*/1 * * * *"</a:t>
            </a:r>
            <a:endParaRPr sz="15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a:solidFill>
                  <a:srgbClr val="CC0000"/>
                </a:solidFill>
                <a:latin typeface="Roboto Mono"/>
                <a:ea typeface="Roboto Mono"/>
                <a:cs typeface="Roboto Mono"/>
                <a:sym typeface="Roboto Mono"/>
              </a:rPr>
              <a:t>  </a:t>
            </a:r>
            <a:r>
              <a:rPr lang="en" sz="1500">
                <a:solidFill>
                  <a:srgbClr val="1155CC"/>
                </a:solidFill>
                <a:latin typeface="Roboto Mono"/>
                <a:ea typeface="Roboto Mono"/>
                <a:cs typeface="Roboto Mono"/>
                <a:sym typeface="Roboto Mono"/>
              </a:rPr>
              <a:t>successfulJobsHistoryLimit: </a:t>
            </a:r>
            <a:r>
              <a:rPr lang="en" sz="1500">
                <a:solidFill>
                  <a:srgbClr val="CC0000"/>
                </a:solidFill>
                <a:latin typeface="Roboto Mono"/>
                <a:ea typeface="Roboto Mono"/>
                <a:cs typeface="Roboto Mono"/>
                <a:sym typeface="Roboto Mono"/>
              </a:rPr>
              <a:t>3</a:t>
            </a:r>
            <a:endParaRPr sz="15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failedJobsHistoryLimit: </a:t>
            </a:r>
            <a:r>
              <a:rPr lang="en" sz="1500">
                <a:solidFill>
                  <a:srgbClr val="CC0000"/>
                </a:solidFill>
                <a:latin typeface="Roboto Mono"/>
                <a:ea typeface="Roboto Mono"/>
                <a:cs typeface="Roboto Mono"/>
                <a:sym typeface="Roboto Mono"/>
              </a:rPr>
              <a:t>1</a:t>
            </a:r>
            <a:endParaRPr sz="15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500">
                <a:solidFill>
                  <a:srgbClr val="1155CC"/>
                </a:solidFill>
                <a:latin typeface="Roboto Mono"/>
                <a:ea typeface="Roboto Mono"/>
                <a:cs typeface="Roboto Mono"/>
                <a:sym typeface="Roboto Mono"/>
              </a:rPr>
              <a:t>  jobTemplate:</a:t>
            </a:r>
            <a:endParaRPr sz="15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spec:</a:t>
            </a:r>
            <a:endParaRPr sz="15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completions: </a:t>
            </a:r>
            <a:r>
              <a:rPr lang="en" sz="1500">
                <a:solidFill>
                  <a:srgbClr val="CC0000"/>
                </a:solidFill>
                <a:latin typeface="Roboto Mono"/>
                <a:ea typeface="Roboto Mono"/>
                <a:cs typeface="Roboto Mono"/>
                <a:sym typeface="Roboto Mono"/>
              </a:rPr>
              <a:t>4</a:t>
            </a:r>
            <a:endParaRPr sz="15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parallelism: </a:t>
            </a:r>
            <a:r>
              <a:rPr lang="en" sz="1500">
                <a:solidFill>
                  <a:srgbClr val="CC0000"/>
                </a:solidFill>
                <a:latin typeface="Roboto Mono"/>
                <a:ea typeface="Roboto Mono"/>
                <a:cs typeface="Roboto Mono"/>
                <a:sym typeface="Roboto Mono"/>
              </a:rPr>
              <a:t>2</a:t>
            </a:r>
            <a:endParaRPr sz="15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template:</a:t>
            </a:r>
            <a:endParaRPr sz="15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a:solidFill>
                  <a:srgbClr val="38761D"/>
                </a:solidFill>
                <a:latin typeface="Roboto Mono"/>
                <a:ea typeface="Roboto Mono"/>
                <a:cs typeface="Roboto Mono"/>
                <a:sym typeface="Roboto Mono"/>
              </a:rPr>
              <a:t>        &lt;pod template&gt;</a:t>
            </a:r>
            <a:endParaRPr sz="1500">
              <a:solidFill>
                <a:srgbClr val="1155CC"/>
              </a:solidFill>
              <a:latin typeface="Roboto Mono"/>
              <a:ea typeface="Roboto Mono"/>
              <a:cs typeface="Roboto Mono"/>
              <a:sym typeface="Roboto Mono"/>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3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CronJob</a:t>
            </a:r>
            <a:endParaRPr/>
          </a:p>
        </p:txBody>
      </p:sp>
      <p:sp>
        <p:nvSpPr>
          <p:cNvPr id="973" name="Google Shape;973;p134"/>
          <p:cNvSpPr txBox="1">
            <a:spLocks noGrp="1"/>
          </p:cNvSpPr>
          <p:nvPr>
            <p:ph type="body" idx="1"/>
          </p:nvPr>
        </p:nvSpPr>
        <p:spPr>
          <a:xfrm>
            <a:off x="3945600" y="1244100"/>
            <a:ext cx="4741200" cy="36816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kubectl describe cronjob cronjob-example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                       cronjob-example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Namespace:                  default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Labels: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Annotations: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Schedule:                   */1 * * * *</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Concurrency Policy:         Allow</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Suspend:                    False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Starting Deadline Seconds:  &lt;unset&gt;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Selector:                   &lt;unset&gt;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Parallelism:                2</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Completions:                4</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Pod Template: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Labels: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Containers:</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hello:</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Image:  alpine:latest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Port: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Command:</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/bin/sh</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Args:</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echo hello from $HOSTNAME!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Environment: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Mounts: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Volumes: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Last Schedule Time:  Mon, 19 Feb 2018 09:54:00 -0500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Active Jobs:         cronjob-example-1519052040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Events:</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Type    Reason            Age   From                Message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    ------            ----  ----                -------</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3m    cronjob-controller  Created job cronjob-example-1519051860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SawCompletedJob   2m    cronjob-controller  Saw completed job: cronjob-example-1519051860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2m    cronjob-controller  Created job cronjob-example-1519051920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SawCompletedJob   1m    cronjob-controller  Saw completed job: cronjob-example-1519051920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1m    cronjob-controller  Created job cronjob-example-1519051980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6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600">
              <a:solidFill>
                <a:srgbClr val="783F04"/>
              </a:solidFill>
              <a:latin typeface="Roboto Mono"/>
              <a:ea typeface="Roboto Mono"/>
              <a:cs typeface="Roboto Mono"/>
              <a:sym typeface="Roboto Mono"/>
            </a:endParaRPr>
          </a:p>
        </p:txBody>
      </p:sp>
      <p:sp>
        <p:nvSpPr>
          <p:cNvPr id="974" name="Google Shape;974;p134"/>
          <p:cNvSpPr txBox="1">
            <a:spLocks noGrp="1"/>
          </p:cNvSpPr>
          <p:nvPr>
            <p:ph type="body" idx="1"/>
          </p:nvPr>
        </p:nvSpPr>
        <p:spPr>
          <a:xfrm>
            <a:off x="457200" y="1266000"/>
            <a:ext cx="3182400" cy="25695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1155CC"/>
                </a:solidFill>
                <a:latin typeface="Roboto Mono"/>
                <a:ea typeface="Roboto Mono"/>
                <a:cs typeface="Roboto Mono"/>
                <a:sym typeface="Roboto Mono"/>
              </a:rPr>
              <a:t>apiVersion: </a:t>
            </a:r>
            <a:r>
              <a:rPr lang="en" sz="800">
                <a:solidFill>
                  <a:srgbClr val="CC0000"/>
                </a:solidFill>
                <a:latin typeface="Roboto Mono"/>
                <a:ea typeface="Roboto Mono"/>
                <a:cs typeface="Roboto Mono"/>
                <a:sym typeface="Roboto Mono"/>
              </a:rPr>
              <a:t>batch/v1beta1</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kind: </a:t>
            </a:r>
            <a:r>
              <a:rPr lang="en" sz="800">
                <a:solidFill>
                  <a:srgbClr val="CC0000"/>
                </a:solidFill>
                <a:latin typeface="Roboto Mono"/>
                <a:ea typeface="Roboto Mono"/>
                <a:cs typeface="Roboto Mono"/>
                <a:sym typeface="Roboto Mono"/>
              </a:rPr>
              <a:t>CronJob</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metadata:</a:t>
            </a:r>
            <a:endParaRPr sz="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name:</a:t>
            </a:r>
            <a:r>
              <a:rPr lang="en" sz="800">
                <a:latin typeface="Roboto Mono"/>
                <a:ea typeface="Roboto Mono"/>
                <a:cs typeface="Roboto Mono"/>
                <a:sym typeface="Roboto Mono"/>
              </a:rPr>
              <a:t> </a:t>
            </a:r>
            <a:r>
              <a:rPr lang="en" sz="800">
                <a:solidFill>
                  <a:srgbClr val="CC0000"/>
                </a:solidFill>
                <a:latin typeface="Roboto Mono"/>
                <a:ea typeface="Roboto Mono"/>
                <a:cs typeface="Roboto Mono"/>
                <a:sym typeface="Roboto Mono"/>
              </a:rPr>
              <a:t>cronjob-example</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spec:</a:t>
            </a:r>
            <a:endParaRPr sz="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schedule: </a:t>
            </a:r>
            <a:r>
              <a:rPr lang="en" sz="800">
                <a:solidFill>
                  <a:srgbClr val="CC0000"/>
                </a:solidFill>
                <a:latin typeface="Roboto Mono"/>
                <a:ea typeface="Roboto Mono"/>
                <a:cs typeface="Roboto Mono"/>
                <a:sym typeface="Roboto Mono"/>
              </a:rPr>
              <a:t>"*/1 * * * *"</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CC0000"/>
                </a:solidFill>
                <a:latin typeface="Roboto Mono"/>
                <a:ea typeface="Roboto Mono"/>
                <a:cs typeface="Roboto Mono"/>
                <a:sym typeface="Roboto Mono"/>
              </a:rPr>
              <a:t>  </a:t>
            </a:r>
            <a:r>
              <a:rPr lang="en" sz="800">
                <a:solidFill>
                  <a:srgbClr val="1155CC"/>
                </a:solidFill>
                <a:latin typeface="Roboto Mono"/>
                <a:ea typeface="Roboto Mono"/>
                <a:cs typeface="Roboto Mono"/>
                <a:sym typeface="Roboto Mono"/>
              </a:rPr>
              <a:t>successfulJobsHistoryLimit: </a:t>
            </a:r>
            <a:r>
              <a:rPr lang="en" sz="800">
                <a:solidFill>
                  <a:srgbClr val="CC0000"/>
                </a:solidFill>
                <a:latin typeface="Roboto Mono"/>
                <a:ea typeface="Roboto Mono"/>
                <a:cs typeface="Roboto Mono"/>
                <a:sym typeface="Roboto Mono"/>
              </a:rPr>
              <a:t>3</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failedJobsHistoryLimit: </a:t>
            </a:r>
            <a:r>
              <a:rPr lang="en" sz="800">
                <a:solidFill>
                  <a:srgbClr val="CC0000"/>
                </a:solidFill>
                <a:latin typeface="Roboto Mono"/>
                <a:ea typeface="Roboto Mono"/>
                <a:cs typeface="Roboto Mono"/>
                <a:sym typeface="Roboto Mono"/>
              </a:rPr>
              <a:t>1</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jobTemplate:</a:t>
            </a:r>
            <a:endParaRPr sz="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spec:</a:t>
            </a:r>
            <a:endParaRPr sz="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completions: </a:t>
            </a:r>
            <a:r>
              <a:rPr lang="en" sz="800">
                <a:solidFill>
                  <a:srgbClr val="CC0000"/>
                </a:solidFill>
                <a:latin typeface="Roboto Mono"/>
                <a:ea typeface="Roboto Mono"/>
                <a:cs typeface="Roboto Mono"/>
                <a:sym typeface="Roboto Mono"/>
              </a:rPr>
              <a:t>4</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parallelism: </a:t>
            </a:r>
            <a:r>
              <a:rPr lang="en" sz="800">
                <a:solidFill>
                  <a:srgbClr val="CC0000"/>
                </a:solidFill>
                <a:latin typeface="Roboto Mono"/>
                <a:ea typeface="Roboto Mono"/>
                <a:cs typeface="Roboto Mono"/>
                <a:sym typeface="Roboto Mono"/>
              </a:rPr>
              <a:t>2</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template:</a:t>
            </a:r>
            <a:endParaRPr sz="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spec:</a:t>
            </a:r>
            <a:endParaRPr sz="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containers:</a:t>
            </a:r>
            <a:endParaRPr sz="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 name: </a:t>
            </a:r>
            <a:r>
              <a:rPr lang="en" sz="800">
                <a:solidFill>
                  <a:srgbClr val="CC0000"/>
                </a:solidFill>
                <a:latin typeface="Roboto Mono"/>
                <a:ea typeface="Roboto Mono"/>
                <a:cs typeface="Roboto Mono"/>
                <a:sym typeface="Roboto Mono"/>
              </a:rPr>
              <a:t>hello</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image: </a:t>
            </a:r>
            <a:r>
              <a:rPr lang="en" sz="800">
                <a:solidFill>
                  <a:srgbClr val="CC0000"/>
                </a:solidFill>
                <a:latin typeface="Roboto Mono"/>
                <a:ea typeface="Roboto Mono"/>
                <a:cs typeface="Roboto Mono"/>
                <a:sym typeface="Roboto Mono"/>
              </a:rPr>
              <a:t>alpine:latest</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command: </a:t>
            </a:r>
            <a:r>
              <a:rPr lang="en" sz="800">
                <a:solidFill>
                  <a:srgbClr val="CC0000"/>
                </a:solidFill>
                <a:latin typeface="Roboto Mono"/>
                <a:ea typeface="Roboto Mono"/>
                <a:cs typeface="Roboto Mono"/>
                <a:sym typeface="Roboto Mono"/>
              </a:rPr>
              <a:t>["/bin/sh", "-c"]</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args: </a:t>
            </a:r>
            <a:r>
              <a:rPr lang="en" sz="800">
                <a:solidFill>
                  <a:srgbClr val="CC0000"/>
                </a:solidFill>
                <a:latin typeface="Roboto Mono"/>
                <a:ea typeface="Roboto Mono"/>
                <a:cs typeface="Roboto Mono"/>
                <a:sym typeface="Roboto Mono"/>
              </a:rPr>
              <a:t>["echo hello from $HOSTNAME!"]</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restartPolicy: </a:t>
            </a:r>
            <a:r>
              <a:rPr lang="en" sz="800">
                <a:solidFill>
                  <a:srgbClr val="CC0000"/>
                </a:solidFill>
                <a:latin typeface="Roboto Mono"/>
                <a:ea typeface="Roboto Mono"/>
                <a:cs typeface="Roboto Mono"/>
                <a:sym typeface="Roboto Mono"/>
              </a:rPr>
              <a:t>Never</a:t>
            </a:r>
            <a:endParaRPr sz="800">
              <a:solidFill>
                <a:srgbClr val="1155CC"/>
              </a:solidFill>
              <a:latin typeface="Roboto Mono"/>
              <a:ea typeface="Roboto Mono"/>
              <a:cs typeface="Roboto Mono"/>
              <a:sym typeface="Roboto Mono"/>
            </a:endParaRPr>
          </a:p>
        </p:txBody>
      </p:sp>
      <p:sp>
        <p:nvSpPr>
          <p:cNvPr id="975" name="Google Shape;975;p134"/>
          <p:cNvSpPr txBox="1">
            <a:spLocks noGrp="1"/>
          </p:cNvSpPr>
          <p:nvPr>
            <p:ph type="body" idx="1"/>
          </p:nvPr>
        </p:nvSpPr>
        <p:spPr>
          <a:xfrm>
            <a:off x="457200" y="4097100"/>
            <a:ext cx="3182400" cy="8286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get jobs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NAME                         DESIRED   SUCCESSFUL   AGE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cronjob-example-1519053240   4         4            2m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cronjob-example-1519053300   4         4            1m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cronjob-example-1519053360   4         4            26s</a:t>
            </a:r>
            <a:endParaRPr sz="700">
              <a:solidFill>
                <a:srgbClr val="783F04"/>
              </a:solidFill>
              <a:latin typeface="Roboto Mono"/>
              <a:ea typeface="Roboto Mono"/>
              <a:cs typeface="Roboto Mono"/>
              <a:sym typeface="Roboto Mono"/>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135"/>
          <p:cNvSpPr txBox="1">
            <a:spLocks noGrp="1"/>
          </p:cNvSpPr>
          <p:nvPr>
            <p:ph type="body" idx="1"/>
          </p:nvPr>
        </p:nvSpPr>
        <p:spPr>
          <a:xfrm>
            <a:off x="309600" y="11435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github.com/mrbobbytables/k8s-intro-tutorials/blob/master/workloads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981" name="Google Shape;981;p135"/>
          <p:cNvSpPr txBox="1">
            <a:spLocks noGrp="1"/>
          </p:cNvSpPr>
          <p:nvPr>
            <p:ph type="ctrTitle"/>
          </p:nvPr>
        </p:nvSpPr>
        <p:spPr>
          <a:xfrm>
            <a:off x="309600" y="2287550"/>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Using Workloads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36"/>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 and Resources</a:t>
            </a:r>
            <a:endParaRPr/>
          </a:p>
        </p:txBody>
      </p:sp>
      <p:sp>
        <p:nvSpPr>
          <p:cNvPr id="987" name="Google Shape;987;p136"/>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Storage</a:t>
            </a:r>
            <a:endParaRPr/>
          </a:p>
        </p:txBody>
      </p:sp>
      <p:sp>
        <p:nvSpPr>
          <p:cNvPr id="988" name="Google Shape;988;p136"/>
          <p:cNvSpPr txBox="1">
            <a:spLocks noGrp="1"/>
          </p:cNvSpPr>
          <p:nvPr>
            <p:ph type="ctrTitle"/>
          </p:nvPr>
        </p:nvSpPr>
        <p:spPr>
          <a:xfrm>
            <a:off x="4789800" y="892400"/>
            <a:ext cx="3087600" cy="29451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sz="2400"/>
              <a:t>Volumes</a:t>
            </a:r>
            <a:endParaRPr sz="2400"/>
          </a:p>
          <a:p>
            <a:pPr marL="457200" lvl="0" indent="-381000" algn="l" rtl="0">
              <a:spcBef>
                <a:spcPts val="0"/>
              </a:spcBef>
              <a:spcAft>
                <a:spcPts val="0"/>
              </a:spcAft>
              <a:buSzPts val="2400"/>
              <a:buChar char="●"/>
            </a:pPr>
            <a:r>
              <a:rPr lang="en" sz="2400"/>
              <a:t>Persistent Volumes</a:t>
            </a:r>
            <a:endParaRPr sz="2400"/>
          </a:p>
          <a:p>
            <a:pPr marL="457200" lvl="0" indent="-381000" algn="l" rtl="0">
              <a:spcBef>
                <a:spcPts val="0"/>
              </a:spcBef>
              <a:spcAft>
                <a:spcPts val="0"/>
              </a:spcAft>
              <a:buSzPts val="2400"/>
              <a:buChar char="●"/>
            </a:pPr>
            <a:r>
              <a:rPr lang="en" sz="2400"/>
              <a:t>Persistent Volume Claims</a:t>
            </a:r>
            <a:endParaRPr sz="2400"/>
          </a:p>
          <a:p>
            <a:pPr marL="457200" lvl="0" indent="-381000" algn="l" rtl="0">
              <a:spcBef>
                <a:spcPts val="0"/>
              </a:spcBef>
              <a:spcAft>
                <a:spcPts val="0"/>
              </a:spcAft>
              <a:buSzPts val="2400"/>
              <a:buChar char="●"/>
            </a:pPr>
            <a:r>
              <a:rPr lang="en" sz="2400"/>
              <a:t>StorageClass</a:t>
            </a:r>
            <a:endParaRPr sz="24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13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Storage</a:t>
            </a:r>
            <a:endParaRPr/>
          </a:p>
        </p:txBody>
      </p:sp>
      <p:sp>
        <p:nvSpPr>
          <p:cNvPr id="994" name="Google Shape;994;p137"/>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Pods by themselves are useful, but many workloads require exchanging data between containers, or persisting some form of data.</a:t>
            </a:r>
            <a:endParaRPr sz="2400"/>
          </a:p>
          <a:p>
            <a:pPr marL="0" lvl="0" indent="0" algn="l" rtl="0">
              <a:spcBef>
                <a:spcPts val="600"/>
              </a:spcBef>
              <a:spcAft>
                <a:spcPts val="0"/>
              </a:spcAft>
              <a:buNone/>
            </a:pPr>
            <a:endParaRPr sz="2400"/>
          </a:p>
          <a:p>
            <a:pPr marL="0" lvl="0" indent="0" algn="l" rtl="0">
              <a:spcBef>
                <a:spcPts val="600"/>
              </a:spcBef>
              <a:spcAft>
                <a:spcPts val="0"/>
              </a:spcAft>
              <a:buNone/>
            </a:pPr>
            <a:r>
              <a:rPr lang="en" sz="2400"/>
              <a:t>For this we have </a:t>
            </a:r>
            <a:r>
              <a:rPr lang="en" sz="2400" b="1"/>
              <a:t>Volumes</a:t>
            </a:r>
            <a:r>
              <a:rPr lang="en" sz="2400"/>
              <a:t>, </a:t>
            </a:r>
            <a:r>
              <a:rPr lang="en" sz="2400" b="1"/>
              <a:t>PersistentVolumes</a:t>
            </a:r>
            <a:r>
              <a:rPr lang="en" sz="2400"/>
              <a:t>, </a:t>
            </a:r>
            <a:r>
              <a:rPr lang="en" sz="2400" b="1"/>
              <a:t>PersistentVolumeClaims</a:t>
            </a:r>
            <a:r>
              <a:rPr lang="en" sz="2400"/>
              <a:t>, and </a:t>
            </a:r>
            <a:r>
              <a:rPr lang="en" sz="2400" b="1"/>
              <a:t>StorageClasses</a:t>
            </a:r>
            <a:r>
              <a:rPr lang="en" sz="2400"/>
              <a:t>. </a:t>
            </a:r>
            <a:endParaRPr sz="240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3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Volumes</a:t>
            </a:r>
            <a:endParaRPr/>
          </a:p>
        </p:txBody>
      </p:sp>
      <p:sp>
        <p:nvSpPr>
          <p:cNvPr id="1000" name="Google Shape;1000;p13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Storage that is tied to the </a:t>
            </a:r>
            <a:r>
              <a:rPr lang="en" sz="2400" b="1"/>
              <a:t>Pod’s Lifecycle</a:t>
            </a:r>
            <a:r>
              <a:rPr lang="en" sz="2400"/>
              <a:t>.</a:t>
            </a:r>
            <a:endParaRPr sz="2400"/>
          </a:p>
          <a:p>
            <a:pPr marL="457200" lvl="0" indent="-381000" algn="l" rtl="0">
              <a:spcBef>
                <a:spcPts val="1000"/>
              </a:spcBef>
              <a:spcAft>
                <a:spcPts val="0"/>
              </a:spcAft>
              <a:buSzPts val="2400"/>
              <a:buChar char="●"/>
            </a:pPr>
            <a:r>
              <a:rPr lang="en" sz="2400"/>
              <a:t>A pod can have one or more types of volumes attached to it.</a:t>
            </a:r>
            <a:endParaRPr sz="2400"/>
          </a:p>
          <a:p>
            <a:pPr marL="457200" lvl="0" indent="-381000" algn="l" rtl="0">
              <a:spcBef>
                <a:spcPts val="1000"/>
              </a:spcBef>
              <a:spcAft>
                <a:spcPts val="0"/>
              </a:spcAft>
              <a:buSzPts val="2400"/>
              <a:buChar char="●"/>
            </a:pPr>
            <a:r>
              <a:rPr lang="en" sz="2400"/>
              <a:t>Can be consumed by any of the containers within the pod.</a:t>
            </a:r>
            <a:endParaRPr sz="2400"/>
          </a:p>
          <a:p>
            <a:pPr marL="457200" lvl="0" indent="-381000" algn="l" rtl="0">
              <a:spcBef>
                <a:spcPts val="1000"/>
              </a:spcBef>
              <a:spcAft>
                <a:spcPts val="1000"/>
              </a:spcAft>
              <a:buSzPts val="2400"/>
              <a:buChar char="●"/>
            </a:pPr>
            <a:r>
              <a:rPr lang="en" sz="2400"/>
              <a:t>Survive Pod restarts; however their durability beyond that is dependent on the Volume Type.</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a:t>What can Kubernetes REALLY do?</a:t>
            </a:r>
            <a:endParaRPr sz="3500"/>
          </a:p>
        </p:txBody>
      </p:sp>
      <p:sp>
        <p:nvSpPr>
          <p:cNvPr id="144" name="Google Shape;144;p22"/>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Autoscale Workloads</a:t>
            </a:r>
            <a:endParaRPr/>
          </a:p>
          <a:p>
            <a:pPr marL="457200" lvl="0" indent="-419100" algn="l" rtl="0">
              <a:spcBef>
                <a:spcPts val="1000"/>
              </a:spcBef>
              <a:spcAft>
                <a:spcPts val="0"/>
              </a:spcAft>
              <a:buSzPts val="3000"/>
              <a:buChar char="●"/>
            </a:pPr>
            <a:r>
              <a:rPr lang="en">
                <a:solidFill>
                  <a:srgbClr val="3D85C6"/>
                </a:solidFill>
              </a:rPr>
              <a:t>Blue</a:t>
            </a:r>
            <a:r>
              <a:rPr lang="en"/>
              <a:t>/</a:t>
            </a:r>
            <a:r>
              <a:rPr lang="en">
                <a:solidFill>
                  <a:srgbClr val="6AA84F"/>
                </a:solidFill>
              </a:rPr>
              <a:t>Green</a:t>
            </a:r>
            <a:r>
              <a:rPr lang="en"/>
              <a:t> Deployments</a:t>
            </a:r>
            <a:endParaRPr/>
          </a:p>
          <a:p>
            <a:pPr marL="457200" lvl="0" indent="-419100" algn="l" rtl="0">
              <a:spcBef>
                <a:spcPts val="1000"/>
              </a:spcBef>
              <a:spcAft>
                <a:spcPts val="0"/>
              </a:spcAft>
              <a:buSzPts val="3000"/>
              <a:buChar char="●"/>
            </a:pPr>
            <a:r>
              <a:rPr lang="en"/>
              <a:t>Fire off jobs and scheduled cronjobs</a:t>
            </a:r>
            <a:endParaRPr/>
          </a:p>
          <a:p>
            <a:pPr marL="457200" lvl="0" indent="-419100" algn="l" rtl="0">
              <a:spcBef>
                <a:spcPts val="1000"/>
              </a:spcBef>
              <a:spcAft>
                <a:spcPts val="0"/>
              </a:spcAft>
              <a:buSzPts val="3000"/>
              <a:buChar char="●"/>
            </a:pPr>
            <a:r>
              <a:rPr lang="en"/>
              <a:t>Manage Stateless and Stateful Applications</a:t>
            </a:r>
            <a:endParaRPr/>
          </a:p>
          <a:p>
            <a:pPr marL="457200" lvl="0" indent="-419100" algn="l" rtl="0">
              <a:spcBef>
                <a:spcPts val="1000"/>
              </a:spcBef>
              <a:spcAft>
                <a:spcPts val="0"/>
              </a:spcAft>
              <a:buSzPts val="3000"/>
              <a:buChar char="●"/>
            </a:pPr>
            <a:r>
              <a:rPr lang="en"/>
              <a:t>Provide native methods of service discovery</a:t>
            </a:r>
            <a:endParaRPr/>
          </a:p>
          <a:p>
            <a:pPr marL="457200" lvl="0" indent="-419100" algn="l" rtl="0">
              <a:spcBef>
                <a:spcPts val="1000"/>
              </a:spcBef>
              <a:spcAft>
                <a:spcPts val="1000"/>
              </a:spcAft>
              <a:buSzPts val="3000"/>
              <a:buChar char="●"/>
            </a:pPr>
            <a:r>
              <a:rPr lang="en"/>
              <a:t>Easily integrate and support 3rd party apps</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3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Volume Types</a:t>
            </a:r>
            <a:endParaRPr/>
          </a:p>
        </p:txBody>
      </p:sp>
      <p:sp>
        <p:nvSpPr>
          <p:cNvPr id="1006" name="Google Shape;1006;p139"/>
          <p:cNvSpPr txBox="1"/>
          <p:nvPr/>
        </p:nvSpPr>
        <p:spPr>
          <a:xfrm>
            <a:off x="457200" y="1535350"/>
            <a:ext cx="2874900" cy="2734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Char char="●"/>
            </a:pPr>
            <a:r>
              <a:rPr lang="en" sz="1800">
                <a:solidFill>
                  <a:srgbClr val="1155CC"/>
                </a:solidFill>
              </a:rPr>
              <a:t>awsElasticBlockStore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azureDisk</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azureFile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cephfs</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configMap</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csi</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downwardAPI</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emptyDir</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fc (fibre channel)</a:t>
            </a:r>
            <a:endParaRPr sz="1800">
              <a:solidFill>
                <a:srgbClr val="1155CC"/>
              </a:solidFill>
            </a:endParaRPr>
          </a:p>
        </p:txBody>
      </p:sp>
      <p:sp>
        <p:nvSpPr>
          <p:cNvPr id="1007" name="Google Shape;1007;p139"/>
          <p:cNvSpPr txBox="1"/>
          <p:nvPr/>
        </p:nvSpPr>
        <p:spPr>
          <a:xfrm>
            <a:off x="3257550" y="1535350"/>
            <a:ext cx="2519700" cy="2827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Char char="●"/>
            </a:pPr>
            <a:r>
              <a:rPr lang="en" sz="1800">
                <a:solidFill>
                  <a:srgbClr val="1155CC"/>
                </a:solidFill>
              </a:rPr>
              <a:t>flocker</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gcePersistentDisk</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gitRepo</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glusterfs</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hostPath</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iscsi</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local</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nfs</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persistentVolumeClaim</a:t>
            </a:r>
            <a:endParaRPr sz="1800">
              <a:solidFill>
                <a:srgbClr val="1155CC"/>
              </a:solidFill>
            </a:endParaRPr>
          </a:p>
        </p:txBody>
      </p:sp>
      <p:sp>
        <p:nvSpPr>
          <p:cNvPr id="1008" name="Google Shape;1008;p139"/>
          <p:cNvSpPr txBox="1"/>
          <p:nvPr/>
        </p:nvSpPr>
        <p:spPr>
          <a:xfrm>
            <a:off x="5660400" y="1535350"/>
            <a:ext cx="3026400" cy="3107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a:solidFill>
                  <a:schemeClr val="dk1"/>
                </a:solidFill>
              </a:rPr>
              <a:t>projected</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portworxVolume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quobyte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rbd</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scaleIO</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secret</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storageos</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vsphereVolume</a:t>
            </a:r>
            <a:endParaRPr sz="1800">
              <a:solidFill>
                <a:srgbClr val="1155CC"/>
              </a:solidFill>
            </a:endParaRPr>
          </a:p>
          <a:p>
            <a:pPr marL="0" lvl="0" indent="0" algn="l" rtl="0">
              <a:spcBef>
                <a:spcPts val="0"/>
              </a:spcBef>
              <a:spcAft>
                <a:spcPts val="0"/>
              </a:spcAft>
              <a:buNone/>
            </a:pPr>
            <a:endParaRPr sz="1800">
              <a:solidFill>
                <a:schemeClr val="dk1"/>
              </a:solidFill>
            </a:endParaRPr>
          </a:p>
        </p:txBody>
      </p:sp>
      <p:sp>
        <p:nvSpPr>
          <p:cNvPr id="1009" name="Google Shape;1009;p139"/>
          <p:cNvSpPr/>
          <p:nvPr/>
        </p:nvSpPr>
        <p:spPr>
          <a:xfrm>
            <a:off x="573900" y="4609625"/>
            <a:ext cx="268500" cy="261000"/>
          </a:xfrm>
          <a:prstGeom prst="rect">
            <a:avLst/>
          </a:prstGeom>
          <a:solidFill>
            <a:srgbClr val="1155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1010" name="Google Shape;1010;p139"/>
          <p:cNvSpPr txBox="1"/>
          <p:nvPr/>
        </p:nvSpPr>
        <p:spPr>
          <a:xfrm>
            <a:off x="842400" y="4546325"/>
            <a:ext cx="24897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Persistent Volume Supported</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4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Volumes</a:t>
            </a:r>
            <a:endParaRPr/>
          </a:p>
        </p:txBody>
      </p:sp>
      <p:sp>
        <p:nvSpPr>
          <p:cNvPr id="1016" name="Google Shape;1016;p140"/>
          <p:cNvSpPr txBox="1">
            <a:spLocks noGrp="1"/>
          </p:cNvSpPr>
          <p:nvPr>
            <p:ph type="body" idx="1"/>
          </p:nvPr>
        </p:nvSpPr>
        <p:spPr>
          <a:xfrm>
            <a:off x="457200" y="1200150"/>
            <a:ext cx="45828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solidFill>
                  <a:srgbClr val="000000"/>
                </a:solidFill>
                <a:latin typeface="Roboto Mono"/>
                <a:ea typeface="Roboto Mono"/>
                <a:cs typeface="Roboto Mono"/>
                <a:sym typeface="Roboto Mono"/>
              </a:rPr>
              <a:t>.</a:t>
            </a:r>
            <a:endParaRPr sz="1800">
              <a:solidFill>
                <a:srgbClr val="000000"/>
              </a:solidFill>
            </a:endParaRPr>
          </a:p>
          <a:p>
            <a:pPr marL="457200" lvl="0" indent="-342900" algn="l" rtl="0">
              <a:spcBef>
                <a:spcPts val="1000"/>
              </a:spcBef>
              <a:spcAft>
                <a:spcPts val="1000"/>
              </a:spcAft>
              <a:buSzPts val="1800"/>
              <a:buChar char="●"/>
            </a:pPr>
            <a:r>
              <a:rPr lang="en" sz="1800">
                <a:solidFill>
                  <a:srgbClr val="1155CC"/>
                </a:solidFill>
                <a:latin typeface="Roboto Mono"/>
                <a:ea typeface="Roboto Mono"/>
                <a:cs typeface="Roboto Mono"/>
                <a:sym typeface="Roboto Mono"/>
              </a:rPr>
              <a:t>volumeMounts: </a:t>
            </a:r>
            <a:r>
              <a:rPr lang="en" sz="1800">
                <a:solidFill>
                  <a:srgbClr val="000000"/>
                </a:solidFill>
              </a:rPr>
              <a:t>A container specific list referencing the Pod volumes by </a:t>
            </a:r>
            <a:r>
              <a:rPr lang="en" sz="1800">
                <a:solidFill>
                  <a:srgbClr val="1155CC"/>
                </a:solidFill>
                <a:latin typeface="Roboto Mono"/>
                <a:ea typeface="Roboto Mono"/>
                <a:cs typeface="Roboto Mono"/>
                <a:sym typeface="Roboto Mono"/>
              </a:rPr>
              <a:t>name</a:t>
            </a:r>
            <a:r>
              <a:rPr lang="en" sz="1800">
                <a:solidFill>
                  <a:srgbClr val="000000"/>
                </a:solidFill>
              </a:rPr>
              <a:t>, along with their desired </a:t>
            </a:r>
            <a:r>
              <a:rPr lang="en" sz="1800">
                <a:solidFill>
                  <a:srgbClr val="1155CC"/>
                </a:solidFill>
                <a:latin typeface="Roboto Mono"/>
                <a:ea typeface="Roboto Mono"/>
                <a:cs typeface="Roboto Mono"/>
                <a:sym typeface="Roboto Mono"/>
              </a:rPr>
              <a:t>mountPath</a:t>
            </a:r>
            <a:r>
              <a:rPr lang="en" sz="1800">
                <a:solidFill>
                  <a:srgbClr val="000000"/>
                </a:solidFill>
              </a:rPr>
              <a:t>.</a:t>
            </a:r>
            <a:endParaRPr sz="1800">
              <a:solidFill>
                <a:srgbClr val="1155CC"/>
              </a:solidFill>
              <a:latin typeface="Roboto Mono"/>
              <a:ea typeface="Roboto Mono"/>
              <a:cs typeface="Roboto Mono"/>
              <a:sym typeface="Roboto Mono"/>
            </a:endParaRPr>
          </a:p>
        </p:txBody>
      </p:sp>
      <p:sp>
        <p:nvSpPr>
          <p:cNvPr id="1017" name="Google Shape;1017;p140"/>
          <p:cNvSpPr txBox="1">
            <a:spLocks noGrp="1"/>
          </p:cNvSpPr>
          <p:nvPr>
            <p:ph type="body" idx="2"/>
          </p:nvPr>
        </p:nvSpPr>
        <p:spPr>
          <a:xfrm>
            <a:off x="5376125" y="1200150"/>
            <a:ext cx="33108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4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Volumes</a:t>
            </a:r>
            <a:endParaRPr/>
          </a:p>
        </p:txBody>
      </p:sp>
      <p:sp>
        <p:nvSpPr>
          <p:cNvPr id="1023" name="Google Shape;1023;p141"/>
          <p:cNvSpPr txBox="1">
            <a:spLocks noGrp="1"/>
          </p:cNvSpPr>
          <p:nvPr>
            <p:ph type="body" idx="1"/>
          </p:nvPr>
        </p:nvSpPr>
        <p:spPr>
          <a:xfrm>
            <a:off x="457200" y="1200150"/>
            <a:ext cx="45828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latin typeface="Roboto Mono"/>
                <a:ea typeface="Roboto Mono"/>
                <a:cs typeface="Roboto Mono"/>
                <a:sym typeface="Roboto Mono"/>
              </a:rPr>
              <a:t>.</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volumeMounts: </a:t>
            </a:r>
            <a:r>
              <a:rPr lang="en" sz="1800"/>
              <a:t>A container specific list referencing the Pod volumes by </a:t>
            </a:r>
            <a:r>
              <a:rPr lang="en" sz="1800">
                <a:solidFill>
                  <a:srgbClr val="1155CC"/>
                </a:solidFill>
                <a:latin typeface="Roboto Mono"/>
                <a:ea typeface="Roboto Mono"/>
                <a:cs typeface="Roboto Mono"/>
                <a:sym typeface="Roboto Mono"/>
              </a:rPr>
              <a:t>name</a:t>
            </a:r>
            <a:r>
              <a:rPr lang="en" sz="1800"/>
              <a:t>, along with their desired </a:t>
            </a:r>
            <a:r>
              <a:rPr lang="en" sz="1800">
                <a:solidFill>
                  <a:srgbClr val="1155CC"/>
                </a:solidFill>
                <a:latin typeface="Roboto Mono"/>
                <a:ea typeface="Roboto Mono"/>
                <a:cs typeface="Roboto Mono"/>
                <a:sym typeface="Roboto Mono"/>
              </a:rPr>
              <a:t>mountPath</a:t>
            </a:r>
            <a:r>
              <a:rPr lang="en" sz="1800"/>
              <a:t>.</a:t>
            </a:r>
            <a:endParaRPr sz="1800">
              <a:solidFill>
                <a:srgbClr val="1155CC"/>
              </a:solidFill>
              <a:latin typeface="Roboto Mono"/>
              <a:ea typeface="Roboto Mono"/>
              <a:cs typeface="Roboto Mono"/>
              <a:sym typeface="Roboto Mono"/>
            </a:endParaRPr>
          </a:p>
          <a:p>
            <a:pPr marL="0" lvl="0" indent="0" algn="l" rtl="0">
              <a:spcBef>
                <a:spcPts val="1000"/>
              </a:spcBef>
              <a:spcAft>
                <a:spcPts val="0"/>
              </a:spcAft>
              <a:buClr>
                <a:schemeClr val="dk1"/>
              </a:buClr>
              <a:buSzPts val="1100"/>
              <a:buFont typeface="Arial"/>
              <a:buNone/>
            </a:pPr>
            <a:endParaRPr sz="1800">
              <a:solidFill>
                <a:srgbClr val="1155CC"/>
              </a:solidFill>
              <a:latin typeface="Roboto Mono"/>
              <a:ea typeface="Roboto Mono"/>
              <a:cs typeface="Roboto Mono"/>
              <a:sym typeface="Roboto Mono"/>
            </a:endParaRPr>
          </a:p>
        </p:txBody>
      </p:sp>
      <p:sp>
        <p:nvSpPr>
          <p:cNvPr id="1024" name="Google Shape;1024;p141"/>
          <p:cNvSpPr txBox="1">
            <a:spLocks noGrp="1"/>
          </p:cNvSpPr>
          <p:nvPr>
            <p:ph type="body" idx="2"/>
          </p:nvPr>
        </p:nvSpPr>
        <p:spPr>
          <a:xfrm>
            <a:off x="5376125" y="1200150"/>
            <a:ext cx="33108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
        <p:nvSpPr>
          <p:cNvPr id="1025" name="Google Shape;1025;p141"/>
          <p:cNvSpPr/>
          <p:nvPr/>
        </p:nvSpPr>
        <p:spPr>
          <a:xfrm>
            <a:off x="5483475" y="4300300"/>
            <a:ext cx="1281300" cy="5013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41"/>
          <p:cNvSpPr/>
          <p:nvPr/>
        </p:nvSpPr>
        <p:spPr>
          <a:xfrm>
            <a:off x="537950" y="1262425"/>
            <a:ext cx="4502100" cy="1267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14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Volumes</a:t>
            </a:r>
            <a:endParaRPr/>
          </a:p>
        </p:txBody>
      </p:sp>
      <p:sp>
        <p:nvSpPr>
          <p:cNvPr id="1032" name="Google Shape;1032;p142"/>
          <p:cNvSpPr txBox="1">
            <a:spLocks noGrp="1"/>
          </p:cNvSpPr>
          <p:nvPr>
            <p:ph type="body" idx="1"/>
          </p:nvPr>
        </p:nvSpPr>
        <p:spPr>
          <a:xfrm>
            <a:off x="457200" y="1200150"/>
            <a:ext cx="45828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latin typeface="Roboto Mono"/>
                <a:ea typeface="Roboto Mono"/>
                <a:cs typeface="Roboto Mono"/>
                <a:sym typeface="Roboto Mono"/>
              </a:rPr>
              <a:t>.</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volumeMounts: </a:t>
            </a:r>
            <a:r>
              <a:rPr lang="en" sz="1800"/>
              <a:t>A container specific list referencing the Pod volumes by </a:t>
            </a:r>
            <a:r>
              <a:rPr lang="en" sz="1800">
                <a:solidFill>
                  <a:srgbClr val="1155CC"/>
                </a:solidFill>
                <a:latin typeface="Roboto Mono"/>
                <a:ea typeface="Roboto Mono"/>
                <a:cs typeface="Roboto Mono"/>
                <a:sym typeface="Roboto Mono"/>
              </a:rPr>
              <a:t>name</a:t>
            </a:r>
            <a:r>
              <a:rPr lang="en" sz="1800"/>
              <a:t>, along with their desired </a:t>
            </a:r>
            <a:r>
              <a:rPr lang="en" sz="1800">
                <a:solidFill>
                  <a:srgbClr val="1155CC"/>
                </a:solidFill>
                <a:latin typeface="Roboto Mono"/>
                <a:ea typeface="Roboto Mono"/>
                <a:cs typeface="Roboto Mono"/>
                <a:sym typeface="Roboto Mono"/>
              </a:rPr>
              <a:t>mountPath</a:t>
            </a:r>
            <a:r>
              <a:rPr lang="en" sz="1800"/>
              <a:t>.</a:t>
            </a:r>
            <a:endParaRPr sz="1800">
              <a:solidFill>
                <a:srgbClr val="1155CC"/>
              </a:solidFill>
              <a:latin typeface="Roboto Mono"/>
              <a:ea typeface="Roboto Mono"/>
              <a:cs typeface="Roboto Mono"/>
              <a:sym typeface="Roboto Mono"/>
            </a:endParaRPr>
          </a:p>
          <a:p>
            <a:pPr marL="0" lvl="0" indent="0" algn="l" rtl="0">
              <a:spcBef>
                <a:spcPts val="1000"/>
              </a:spcBef>
              <a:spcAft>
                <a:spcPts val="0"/>
              </a:spcAft>
              <a:buClr>
                <a:schemeClr val="dk1"/>
              </a:buClr>
              <a:buSzPts val="1100"/>
              <a:buFont typeface="Arial"/>
              <a:buNone/>
            </a:pPr>
            <a:endParaRPr sz="1800">
              <a:solidFill>
                <a:srgbClr val="1155CC"/>
              </a:solidFill>
              <a:latin typeface="Roboto Mono"/>
              <a:ea typeface="Roboto Mono"/>
              <a:cs typeface="Roboto Mono"/>
              <a:sym typeface="Roboto Mono"/>
            </a:endParaRPr>
          </a:p>
        </p:txBody>
      </p:sp>
      <p:sp>
        <p:nvSpPr>
          <p:cNvPr id="1033" name="Google Shape;1033;p142"/>
          <p:cNvSpPr txBox="1">
            <a:spLocks noGrp="1"/>
          </p:cNvSpPr>
          <p:nvPr>
            <p:ph type="body" idx="2"/>
          </p:nvPr>
        </p:nvSpPr>
        <p:spPr>
          <a:xfrm>
            <a:off x="5376125" y="1200150"/>
            <a:ext cx="33108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
        <p:nvSpPr>
          <p:cNvPr id="1034" name="Google Shape;1034;p142"/>
          <p:cNvSpPr/>
          <p:nvPr/>
        </p:nvSpPr>
        <p:spPr>
          <a:xfrm>
            <a:off x="5639750" y="3903150"/>
            <a:ext cx="1404900" cy="5013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42"/>
          <p:cNvSpPr/>
          <p:nvPr/>
        </p:nvSpPr>
        <p:spPr>
          <a:xfrm>
            <a:off x="553200" y="2447550"/>
            <a:ext cx="4486800" cy="13128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4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 Volumes</a:t>
            </a:r>
            <a:endParaRPr/>
          </a:p>
        </p:txBody>
      </p:sp>
      <p:sp>
        <p:nvSpPr>
          <p:cNvPr id="1041" name="Google Shape;1041;p14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A </a:t>
            </a:r>
            <a:r>
              <a:rPr lang="en" sz="2400" b="1"/>
              <a:t>PersistentVolume</a:t>
            </a:r>
            <a:r>
              <a:rPr lang="en" sz="2400"/>
              <a:t> (PV) represents a storage resource.  </a:t>
            </a:r>
            <a:endParaRPr sz="2400"/>
          </a:p>
          <a:p>
            <a:pPr marL="457200" lvl="0" indent="-381000" algn="l" rtl="0">
              <a:spcBef>
                <a:spcPts val="1000"/>
              </a:spcBef>
              <a:spcAft>
                <a:spcPts val="0"/>
              </a:spcAft>
              <a:buSzPts val="2400"/>
              <a:buChar char="●"/>
            </a:pPr>
            <a:r>
              <a:rPr lang="en" sz="2400"/>
              <a:t>PVs are a </a:t>
            </a:r>
            <a:r>
              <a:rPr lang="en" sz="2400" b="1"/>
              <a:t>cluster wide resource</a:t>
            </a:r>
            <a:r>
              <a:rPr lang="en" sz="2400"/>
              <a:t> linked to a backing storage provider: NFS, GCEPersistentDisk, RBD etc.</a:t>
            </a:r>
            <a:endParaRPr sz="2400"/>
          </a:p>
          <a:p>
            <a:pPr marL="457200" lvl="0" indent="-381000" algn="l" rtl="0">
              <a:spcBef>
                <a:spcPts val="1000"/>
              </a:spcBef>
              <a:spcAft>
                <a:spcPts val="0"/>
              </a:spcAft>
              <a:buSzPts val="2400"/>
              <a:buChar char="●"/>
            </a:pPr>
            <a:r>
              <a:rPr lang="en" sz="2400"/>
              <a:t>Generally provisioned by an administrator. </a:t>
            </a:r>
            <a:endParaRPr sz="2400"/>
          </a:p>
          <a:p>
            <a:pPr marL="457200" lvl="0" indent="-381000" algn="l" rtl="0">
              <a:spcBef>
                <a:spcPts val="1000"/>
              </a:spcBef>
              <a:spcAft>
                <a:spcPts val="0"/>
              </a:spcAft>
              <a:buSzPts val="2400"/>
              <a:buChar char="●"/>
            </a:pPr>
            <a:r>
              <a:rPr lang="en" sz="2400"/>
              <a:t>Their lifecycle is handled independently from a pod</a:t>
            </a:r>
            <a:endParaRPr sz="2400"/>
          </a:p>
          <a:p>
            <a:pPr marL="457200" lvl="0" indent="-381000" algn="l" rtl="0">
              <a:spcBef>
                <a:spcPts val="1000"/>
              </a:spcBef>
              <a:spcAft>
                <a:spcPts val="1000"/>
              </a:spcAft>
              <a:buSzPts val="2400"/>
              <a:buChar char="●"/>
            </a:pPr>
            <a:r>
              <a:rPr lang="en" sz="2400" b="1"/>
              <a:t>CANNOT</a:t>
            </a:r>
            <a:r>
              <a:rPr lang="en" sz="2400"/>
              <a:t> be attached to a Pod directly. Relies on a  </a:t>
            </a:r>
            <a:r>
              <a:rPr lang="en" sz="2400" b="1"/>
              <a:t>PersistentVolumeClaim</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4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PersistentVolumeClaims</a:t>
            </a:r>
            <a:endParaRPr/>
          </a:p>
        </p:txBody>
      </p:sp>
      <p:sp>
        <p:nvSpPr>
          <p:cNvPr id="1047" name="Google Shape;1047;p144"/>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A </a:t>
            </a:r>
            <a:r>
              <a:rPr lang="en" sz="2400" b="1"/>
              <a:t>PersistentVolumeClaim</a:t>
            </a:r>
            <a:r>
              <a:rPr lang="en" sz="2400"/>
              <a:t> (PVC) is a </a:t>
            </a:r>
            <a:r>
              <a:rPr lang="en" sz="2400" b="1"/>
              <a:t>namespaced</a:t>
            </a:r>
            <a:r>
              <a:rPr lang="en" sz="2400"/>
              <a:t> request for storage.</a:t>
            </a:r>
            <a:endParaRPr sz="2400"/>
          </a:p>
          <a:p>
            <a:pPr marL="457200" lvl="0" indent="-381000" algn="l" rtl="0">
              <a:spcBef>
                <a:spcPts val="1000"/>
              </a:spcBef>
              <a:spcAft>
                <a:spcPts val="0"/>
              </a:spcAft>
              <a:buSzPts val="2400"/>
              <a:buChar char="●"/>
            </a:pPr>
            <a:r>
              <a:rPr lang="en" sz="2400"/>
              <a:t>Satisfies a set of requirements instead of mapping to a storage resource directly.</a:t>
            </a:r>
            <a:endParaRPr sz="2400"/>
          </a:p>
          <a:p>
            <a:pPr marL="457200" lvl="0" indent="-381000" algn="l" rtl="0">
              <a:spcBef>
                <a:spcPts val="1000"/>
              </a:spcBef>
              <a:spcAft>
                <a:spcPts val="0"/>
              </a:spcAft>
              <a:buSzPts val="2400"/>
              <a:buChar char="●"/>
            </a:pPr>
            <a:r>
              <a:rPr lang="en" sz="2400"/>
              <a:t>Ensures that an application’s ‘</a:t>
            </a:r>
            <a:r>
              <a:rPr lang="en" sz="2400" i="1"/>
              <a:t>claim</a:t>
            </a:r>
            <a:r>
              <a:rPr lang="en" sz="2400"/>
              <a:t>’ for storage is portable across numerous backends or providers.</a:t>
            </a:r>
            <a:endParaRPr sz="2400"/>
          </a:p>
          <a:p>
            <a:pPr marL="0" lvl="0" indent="0" algn="l" rtl="0">
              <a:spcBef>
                <a:spcPts val="10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45"/>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Persistent Volumes and Claims</a:t>
            </a:r>
            <a:endParaRPr/>
          </a:p>
        </p:txBody>
      </p:sp>
      <p:sp>
        <p:nvSpPr>
          <p:cNvPr id="1053" name="Google Shape;1053;p145"/>
          <p:cNvSpPr txBox="1"/>
          <p:nvPr/>
        </p:nvSpPr>
        <p:spPr>
          <a:xfrm>
            <a:off x="457200" y="2697550"/>
            <a:ext cx="1218300" cy="6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Cluster</a:t>
            </a:r>
            <a:br>
              <a:rPr lang="en" sz="1800"/>
            </a:br>
            <a:r>
              <a:rPr lang="en" sz="1800"/>
              <a:t>Users</a:t>
            </a:r>
            <a:endParaRPr sz="1800"/>
          </a:p>
        </p:txBody>
      </p:sp>
      <p:sp>
        <p:nvSpPr>
          <p:cNvPr id="1054" name="Google Shape;1054;p145"/>
          <p:cNvSpPr txBox="1"/>
          <p:nvPr/>
        </p:nvSpPr>
        <p:spPr>
          <a:xfrm>
            <a:off x="7396200" y="2697550"/>
            <a:ext cx="1290600" cy="6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Cluster</a:t>
            </a:r>
            <a:br>
              <a:rPr lang="en" sz="1800"/>
            </a:br>
            <a:r>
              <a:rPr lang="en" sz="1800"/>
              <a:t>Admins</a:t>
            </a:r>
            <a:endParaRPr sz="1800"/>
          </a:p>
        </p:txBody>
      </p:sp>
      <p:pic>
        <p:nvPicPr>
          <p:cNvPr id="1055" name="Google Shape;1055;p145"/>
          <p:cNvPicPr preferRelativeResize="0"/>
          <p:nvPr/>
        </p:nvPicPr>
        <p:blipFill>
          <a:blip r:embed="rId3">
            <a:alphaModFix/>
          </a:blip>
          <a:stretch>
            <a:fillRect/>
          </a:stretch>
        </p:blipFill>
        <p:spPr>
          <a:xfrm>
            <a:off x="1553850" y="1022937"/>
            <a:ext cx="6036323" cy="40242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46"/>
          <p:cNvSpPr txBox="1">
            <a:spLocks noGrp="1"/>
          </p:cNvSpPr>
          <p:nvPr>
            <p:ph type="body" idx="2"/>
          </p:nvPr>
        </p:nvSpPr>
        <p:spPr>
          <a:xfrm>
            <a:off x="5267275" y="1200150"/>
            <a:ext cx="35157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apiVersion:</a:t>
            </a:r>
            <a:r>
              <a:rPr lang="en" sz="1100">
                <a:latin typeface="Roboto Mono"/>
                <a:ea typeface="Roboto Mono"/>
                <a:cs typeface="Roboto Mono"/>
                <a:sym typeface="Roboto Mono"/>
              </a:rPr>
              <a:t> v1</a:t>
            </a:r>
            <a:endParaRPr sz="1100">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kind:</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PersistentVolume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name: </a:t>
            </a:r>
            <a:r>
              <a:rPr lang="en" sz="1100">
                <a:solidFill>
                  <a:srgbClr val="CC0000"/>
                </a:solidFill>
                <a:latin typeface="Roboto Mono"/>
                <a:ea typeface="Roboto Mono"/>
                <a:cs typeface="Roboto Mono"/>
                <a:sym typeface="Roboto Mono"/>
              </a:rPr>
              <a:t>nfsserver</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capacity:</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storage: </a:t>
            </a:r>
            <a:r>
              <a:rPr lang="en" sz="1100">
                <a:solidFill>
                  <a:srgbClr val="CC0000"/>
                </a:solidFill>
                <a:latin typeface="Roboto Mono"/>
                <a:ea typeface="Roboto Mono"/>
                <a:cs typeface="Roboto Mono"/>
                <a:sym typeface="Roboto Mono"/>
              </a:rPr>
              <a:t>50Gi</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volumeMode: </a:t>
            </a:r>
            <a:r>
              <a:rPr lang="en" sz="1100">
                <a:solidFill>
                  <a:srgbClr val="CC0000"/>
                </a:solidFill>
                <a:latin typeface="Roboto Mono"/>
                <a:ea typeface="Roboto Mono"/>
                <a:cs typeface="Roboto Mono"/>
                <a:sym typeface="Roboto Mono"/>
              </a:rPr>
              <a:t>Filesystem</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accessModes: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ReadWriteOnce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ReadWriteMany</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persistentVolumeReclaimPolicy: </a:t>
            </a:r>
            <a:r>
              <a:rPr lang="en" sz="1100">
                <a:solidFill>
                  <a:srgbClr val="CC0000"/>
                </a:solidFill>
                <a:latin typeface="Roboto Mono"/>
                <a:ea typeface="Roboto Mono"/>
                <a:cs typeface="Roboto Mono"/>
                <a:sym typeface="Roboto Mono"/>
              </a:rPr>
              <a:t>Delete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storageClassName: </a:t>
            </a:r>
            <a:r>
              <a:rPr lang="en" sz="1100">
                <a:solidFill>
                  <a:srgbClr val="CC0000"/>
                </a:solidFill>
                <a:latin typeface="Roboto Mono"/>
                <a:ea typeface="Roboto Mono"/>
                <a:cs typeface="Roboto Mono"/>
                <a:sym typeface="Roboto Mono"/>
              </a:rPr>
              <a:t>slow</a:t>
            </a:r>
            <a:br>
              <a:rPr lang="en" sz="1100">
                <a:solidFill>
                  <a:srgbClr val="CC0000"/>
                </a:solidFill>
                <a:latin typeface="Roboto Mono"/>
                <a:ea typeface="Roboto Mono"/>
                <a:cs typeface="Roboto Mono"/>
                <a:sym typeface="Roboto Mono"/>
              </a:rPr>
            </a:b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mountOptions: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hard</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nfsvers=4.1</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nfs: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path: </a:t>
            </a:r>
            <a:r>
              <a:rPr lang="en" sz="1100">
                <a:solidFill>
                  <a:srgbClr val="CC0000"/>
                </a:solidFill>
                <a:latin typeface="Roboto Mono"/>
                <a:ea typeface="Roboto Mono"/>
                <a:cs typeface="Roboto Mono"/>
                <a:sym typeface="Roboto Mono"/>
              </a:rPr>
              <a:t>/exports</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server: </a:t>
            </a:r>
            <a:r>
              <a:rPr lang="en" sz="1100">
                <a:solidFill>
                  <a:srgbClr val="CC0000"/>
                </a:solidFill>
                <a:latin typeface="Roboto Mono"/>
                <a:ea typeface="Roboto Mono"/>
                <a:cs typeface="Roboto Mono"/>
                <a:sym typeface="Roboto Mono"/>
              </a:rPr>
              <a:t>172.22.0.42</a:t>
            </a:r>
            <a:endParaRPr sz="1100">
              <a:solidFill>
                <a:srgbClr val="CC0000"/>
              </a:solidFill>
            </a:endParaRPr>
          </a:p>
        </p:txBody>
      </p:sp>
      <p:sp>
        <p:nvSpPr>
          <p:cNvPr id="1061" name="Google Shape;1061;p14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PersistentVolume</a:t>
            </a:r>
            <a:endParaRPr/>
          </a:p>
        </p:txBody>
      </p:sp>
      <p:sp>
        <p:nvSpPr>
          <p:cNvPr id="1062" name="Google Shape;1062;p146"/>
          <p:cNvSpPr txBox="1">
            <a:spLocks noGrp="1"/>
          </p:cNvSpPr>
          <p:nvPr>
            <p:ph type="body" idx="1"/>
          </p:nvPr>
        </p:nvSpPr>
        <p:spPr>
          <a:xfrm>
            <a:off x="457200" y="1200150"/>
            <a:ext cx="46530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capacity.storage: </a:t>
            </a:r>
            <a:r>
              <a:rPr lang="en" sz="1800">
                <a:solidFill>
                  <a:srgbClr val="000000"/>
                </a:solidFill>
              </a:rPr>
              <a:t>The total amount of available storage.</a:t>
            </a:r>
            <a:endParaRPr sz="1800">
              <a:solidFill>
                <a:srgbClr val="000000"/>
              </a:solidFill>
            </a:endParaRPr>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volumeMode: </a:t>
            </a:r>
            <a:r>
              <a:rPr lang="en" sz="1800">
                <a:solidFill>
                  <a:srgbClr val="000000"/>
                </a:solidFill>
              </a:rPr>
              <a:t>The type of volume, this can be either </a:t>
            </a:r>
            <a:r>
              <a:rPr lang="en" sz="1800">
                <a:solidFill>
                  <a:srgbClr val="CC0000"/>
                </a:solidFill>
                <a:latin typeface="Roboto Mono"/>
                <a:ea typeface="Roboto Mono"/>
                <a:cs typeface="Roboto Mono"/>
                <a:sym typeface="Roboto Mono"/>
              </a:rPr>
              <a:t>Filesystem</a:t>
            </a:r>
            <a:r>
              <a:rPr lang="en" sz="1800">
                <a:solidFill>
                  <a:srgbClr val="000000"/>
                </a:solidFill>
              </a:rPr>
              <a:t> or </a:t>
            </a:r>
            <a:r>
              <a:rPr lang="en" sz="1800">
                <a:solidFill>
                  <a:srgbClr val="CC0000"/>
                </a:solidFill>
                <a:latin typeface="Roboto Mono"/>
                <a:ea typeface="Roboto Mono"/>
                <a:cs typeface="Roboto Mono"/>
                <a:sym typeface="Roboto Mono"/>
              </a:rPr>
              <a:t>Block</a:t>
            </a:r>
            <a:r>
              <a:rPr lang="en" sz="1800"/>
              <a:t>.</a:t>
            </a:r>
            <a:endParaRPr sz="1800">
              <a:solidFill>
                <a:srgbClr val="1155CC"/>
              </a:solidFill>
              <a:latin typeface="Roboto Mono"/>
              <a:ea typeface="Roboto Mono"/>
              <a:cs typeface="Roboto Mono"/>
              <a:sym typeface="Roboto Mono"/>
            </a:endParaRPr>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accessModes: </a:t>
            </a:r>
            <a:r>
              <a:rPr lang="en" sz="1800">
                <a:solidFill>
                  <a:srgbClr val="000000"/>
                </a:solidFill>
              </a:rPr>
              <a:t>A list of the supported methods of accessing the volume. Options include:</a:t>
            </a:r>
            <a:endParaRPr sz="1800">
              <a:solidFill>
                <a:srgbClr val="000000"/>
              </a:solidFill>
            </a:endParaRPr>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ReadWriteOnce</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ReadOnlyMany</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ReadWriteMany</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600">
              <a:solidFill>
                <a:srgbClr val="1155CC"/>
              </a:solidFill>
              <a:latin typeface="Roboto Mono"/>
              <a:ea typeface="Roboto Mono"/>
              <a:cs typeface="Roboto Mono"/>
              <a:sym typeface="Roboto Mono"/>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4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PersistentVolume</a:t>
            </a:r>
            <a:endParaRPr/>
          </a:p>
        </p:txBody>
      </p:sp>
      <p:sp>
        <p:nvSpPr>
          <p:cNvPr id="1068" name="Google Shape;1068;p147"/>
          <p:cNvSpPr txBox="1">
            <a:spLocks noGrp="1"/>
          </p:cNvSpPr>
          <p:nvPr>
            <p:ph type="body" idx="1"/>
          </p:nvPr>
        </p:nvSpPr>
        <p:spPr>
          <a:xfrm>
            <a:off x="457200" y="1200150"/>
            <a:ext cx="48102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persistentVolumeReclaimPolicy: </a:t>
            </a:r>
            <a:r>
              <a:rPr lang="en" sz="1800">
                <a:solidFill>
                  <a:srgbClr val="000000"/>
                </a:solidFill>
              </a:rPr>
              <a:t>The behaviour for PVC’s that have been deleted. Options include:</a:t>
            </a:r>
            <a:endParaRPr sz="1800">
              <a:solidFill>
                <a:srgbClr val="000000"/>
              </a:solidFill>
            </a:endParaRPr>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Retain</a:t>
            </a:r>
            <a:r>
              <a:rPr lang="en" sz="1800"/>
              <a:t> - manual clean-up</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Delete</a:t>
            </a:r>
            <a:r>
              <a:rPr lang="en" sz="1800"/>
              <a:t> - storage asset deleted by provider.</a:t>
            </a:r>
            <a:endParaRPr sz="1800">
              <a:solidFill>
                <a:srgbClr val="CC0000"/>
              </a:solidFill>
              <a:latin typeface="Roboto Mono"/>
              <a:ea typeface="Roboto Mono"/>
              <a:cs typeface="Roboto Mono"/>
              <a:sym typeface="Roboto Mono"/>
            </a:endParaRPr>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storageClassName: </a:t>
            </a:r>
            <a:r>
              <a:rPr lang="en" sz="1800">
                <a:solidFill>
                  <a:srgbClr val="000000"/>
                </a:solidFill>
              </a:rPr>
              <a:t>Optional name of the storage class that PVC’s can reference.</a:t>
            </a:r>
            <a:r>
              <a:rPr lang="en" sz="1800">
                <a:solidFill>
                  <a:srgbClr val="1155CC"/>
                </a:solidFill>
              </a:rPr>
              <a:t> </a:t>
            </a:r>
            <a:r>
              <a:rPr lang="en" sz="1800">
                <a:solidFill>
                  <a:srgbClr val="000000"/>
                </a:solidFill>
              </a:rPr>
              <a:t>If provided, </a:t>
            </a:r>
            <a:r>
              <a:rPr lang="en" sz="1800" b="1">
                <a:solidFill>
                  <a:srgbClr val="000000"/>
                </a:solidFill>
              </a:rPr>
              <a:t>ONLY</a:t>
            </a:r>
            <a:r>
              <a:rPr lang="en" sz="1800">
                <a:solidFill>
                  <a:srgbClr val="000000"/>
                </a:solidFill>
              </a:rPr>
              <a:t> PVC’s referencing the name consume use it. </a:t>
            </a:r>
            <a:endParaRPr sz="1800">
              <a:solidFill>
                <a:srgbClr val="000000"/>
              </a:solidFill>
            </a:endParaRPr>
          </a:p>
          <a:p>
            <a:pPr marL="457200" lvl="0" indent="-342900" algn="l" rtl="0">
              <a:spcBef>
                <a:spcPts val="1000"/>
              </a:spcBef>
              <a:spcAft>
                <a:spcPts val="1000"/>
              </a:spcAft>
              <a:buSzPts val="1800"/>
              <a:buChar char="●"/>
            </a:pPr>
            <a:r>
              <a:rPr lang="en" sz="1800">
                <a:solidFill>
                  <a:srgbClr val="1155CC"/>
                </a:solidFill>
                <a:latin typeface="Roboto Mono"/>
                <a:ea typeface="Roboto Mono"/>
                <a:cs typeface="Roboto Mono"/>
                <a:sym typeface="Roboto Mono"/>
              </a:rPr>
              <a:t>mountOptions: </a:t>
            </a:r>
            <a:r>
              <a:rPr lang="en" sz="1800">
                <a:solidFill>
                  <a:srgbClr val="000000"/>
                </a:solidFill>
              </a:rPr>
              <a:t>Optional mount options for the PV. </a:t>
            </a:r>
            <a:endParaRPr sz="1800">
              <a:solidFill>
                <a:srgbClr val="000000"/>
              </a:solidFill>
            </a:endParaRPr>
          </a:p>
        </p:txBody>
      </p:sp>
      <p:sp>
        <p:nvSpPr>
          <p:cNvPr id="1069" name="Google Shape;1069;p147"/>
          <p:cNvSpPr txBox="1">
            <a:spLocks noGrp="1"/>
          </p:cNvSpPr>
          <p:nvPr>
            <p:ph type="body" idx="2"/>
          </p:nvPr>
        </p:nvSpPr>
        <p:spPr>
          <a:xfrm>
            <a:off x="5267275" y="1200150"/>
            <a:ext cx="35157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apiVersion:</a:t>
            </a:r>
            <a:r>
              <a:rPr lang="en" sz="1100">
                <a:latin typeface="Roboto Mono"/>
                <a:ea typeface="Roboto Mono"/>
                <a:cs typeface="Roboto Mono"/>
                <a:sym typeface="Roboto Mono"/>
              </a:rPr>
              <a:t> v1</a:t>
            </a:r>
            <a:endParaRPr sz="1100">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kind:</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PersistentVolume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name: </a:t>
            </a:r>
            <a:r>
              <a:rPr lang="en" sz="1100">
                <a:solidFill>
                  <a:srgbClr val="CC0000"/>
                </a:solidFill>
                <a:latin typeface="Roboto Mono"/>
                <a:ea typeface="Roboto Mono"/>
                <a:cs typeface="Roboto Mono"/>
                <a:sym typeface="Roboto Mono"/>
              </a:rPr>
              <a:t>nfsserver</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capacity:</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storage: </a:t>
            </a:r>
            <a:r>
              <a:rPr lang="en" sz="1100">
                <a:solidFill>
                  <a:srgbClr val="CC0000"/>
                </a:solidFill>
                <a:latin typeface="Roboto Mono"/>
                <a:ea typeface="Roboto Mono"/>
                <a:cs typeface="Roboto Mono"/>
                <a:sym typeface="Roboto Mono"/>
              </a:rPr>
              <a:t>50Gi</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volumeMode: </a:t>
            </a:r>
            <a:r>
              <a:rPr lang="en" sz="1100">
                <a:solidFill>
                  <a:srgbClr val="CC0000"/>
                </a:solidFill>
                <a:latin typeface="Roboto Mono"/>
                <a:ea typeface="Roboto Mono"/>
                <a:cs typeface="Roboto Mono"/>
                <a:sym typeface="Roboto Mono"/>
              </a:rPr>
              <a:t>Filesystem</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accessModes: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ReadWriteOnce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ReadWriteMany</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persistentVolumeReclaimPolicy: </a:t>
            </a:r>
            <a:r>
              <a:rPr lang="en" sz="1100">
                <a:solidFill>
                  <a:srgbClr val="CC0000"/>
                </a:solidFill>
                <a:latin typeface="Roboto Mono"/>
                <a:ea typeface="Roboto Mono"/>
                <a:cs typeface="Roboto Mono"/>
                <a:sym typeface="Roboto Mono"/>
              </a:rPr>
              <a:t>Delete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storageClassName: </a:t>
            </a:r>
            <a:r>
              <a:rPr lang="en" sz="1100">
                <a:solidFill>
                  <a:srgbClr val="CC0000"/>
                </a:solidFill>
                <a:latin typeface="Roboto Mono"/>
                <a:ea typeface="Roboto Mono"/>
                <a:cs typeface="Roboto Mono"/>
                <a:sym typeface="Roboto Mono"/>
              </a:rPr>
              <a:t>slow</a:t>
            </a:r>
            <a:br>
              <a:rPr lang="en" sz="1100">
                <a:solidFill>
                  <a:srgbClr val="CC0000"/>
                </a:solidFill>
                <a:latin typeface="Roboto Mono"/>
                <a:ea typeface="Roboto Mono"/>
                <a:cs typeface="Roboto Mono"/>
                <a:sym typeface="Roboto Mono"/>
              </a:rPr>
            </a:b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mountOptions: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hard</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nfsvers=4.1</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nfs: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path: </a:t>
            </a:r>
            <a:r>
              <a:rPr lang="en" sz="1100">
                <a:solidFill>
                  <a:srgbClr val="CC0000"/>
                </a:solidFill>
                <a:latin typeface="Roboto Mono"/>
                <a:ea typeface="Roboto Mono"/>
                <a:cs typeface="Roboto Mono"/>
                <a:sym typeface="Roboto Mono"/>
              </a:rPr>
              <a:t>/exports</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server: </a:t>
            </a:r>
            <a:r>
              <a:rPr lang="en" sz="1100">
                <a:solidFill>
                  <a:srgbClr val="CC0000"/>
                </a:solidFill>
                <a:latin typeface="Roboto Mono"/>
                <a:ea typeface="Roboto Mono"/>
                <a:cs typeface="Roboto Mono"/>
                <a:sym typeface="Roboto Mono"/>
              </a:rPr>
              <a:t>172.22.0.42</a:t>
            </a:r>
            <a:endParaRPr sz="1100">
              <a:solidFill>
                <a:srgbClr val="CC0000"/>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4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PersistentVolumeClaim</a:t>
            </a:r>
            <a:endParaRPr/>
          </a:p>
        </p:txBody>
      </p:sp>
      <p:sp>
        <p:nvSpPr>
          <p:cNvPr id="1075" name="Google Shape;1075;p148"/>
          <p:cNvSpPr txBox="1">
            <a:spLocks noGrp="1"/>
          </p:cNvSpPr>
          <p:nvPr>
            <p:ph type="body" idx="1"/>
          </p:nvPr>
        </p:nvSpPr>
        <p:spPr>
          <a:xfrm>
            <a:off x="457200" y="1200150"/>
            <a:ext cx="50250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accessModes: </a:t>
            </a:r>
            <a:r>
              <a:rPr lang="en" sz="1800"/>
              <a:t>The selected method of accessing the storage. This </a:t>
            </a:r>
            <a:r>
              <a:rPr lang="en" sz="1800" b="1"/>
              <a:t>MUST</a:t>
            </a:r>
            <a:r>
              <a:rPr lang="en" sz="1800"/>
              <a:t> be a subset of what is defined on the target PV or Storage Class.</a:t>
            </a:r>
            <a:endParaRPr sz="1800"/>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ReadWriteOnce</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ReadOnlyMany</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ReadWriteMany</a:t>
            </a:r>
            <a:endParaRPr sz="1800">
              <a:solidFill>
                <a:srgbClr val="CC0000"/>
              </a:solidFill>
              <a:latin typeface="Roboto Mono"/>
              <a:ea typeface="Roboto Mono"/>
              <a:cs typeface="Roboto Mono"/>
              <a:sym typeface="Roboto Mono"/>
            </a:endParaRPr>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resources.requests.storage: </a:t>
            </a:r>
            <a:r>
              <a:rPr lang="en" sz="1800"/>
              <a:t>The desired amount of storage for the claim</a:t>
            </a:r>
            <a:endParaRPr sz="1800"/>
          </a:p>
          <a:p>
            <a:pPr marL="457200" lvl="0" indent="-342900" algn="l" rtl="0">
              <a:spcBef>
                <a:spcPts val="1000"/>
              </a:spcBef>
              <a:spcAft>
                <a:spcPts val="1000"/>
              </a:spcAft>
              <a:buSzPts val="1800"/>
              <a:buChar char="●"/>
            </a:pPr>
            <a:r>
              <a:rPr lang="en" sz="1800">
                <a:solidFill>
                  <a:srgbClr val="1155CC"/>
                </a:solidFill>
                <a:latin typeface="Roboto Mono"/>
                <a:ea typeface="Roboto Mono"/>
                <a:cs typeface="Roboto Mono"/>
                <a:sym typeface="Roboto Mono"/>
              </a:rPr>
              <a:t>storageClassName: </a:t>
            </a:r>
            <a:r>
              <a:rPr lang="en" sz="1800"/>
              <a:t>The name of the desired Storage Class</a:t>
            </a:r>
            <a:endParaRPr sz="1800"/>
          </a:p>
        </p:txBody>
      </p:sp>
      <p:sp>
        <p:nvSpPr>
          <p:cNvPr id="1076" name="Google Shape;1076;p148"/>
          <p:cNvSpPr txBox="1">
            <a:spLocks noGrp="1"/>
          </p:cNvSpPr>
          <p:nvPr>
            <p:ph type="body" idx="2"/>
          </p:nvPr>
        </p:nvSpPr>
        <p:spPr>
          <a:xfrm>
            <a:off x="5512400" y="1200150"/>
            <a:ext cx="31743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pvc-sc-example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ReadWriteOnce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CC0000"/>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storageClassName:</a:t>
            </a:r>
            <a:r>
              <a:rPr lang="en" sz="1400">
                <a:solidFill>
                  <a:srgbClr val="CC0000"/>
                </a:solidFill>
                <a:latin typeface="Roboto Mono"/>
                <a:ea typeface="Roboto Mono"/>
                <a:cs typeface="Roboto Mono"/>
                <a:sym typeface="Roboto Mono"/>
              </a:rPr>
              <a:t> slow</a:t>
            </a:r>
            <a:endParaRPr sz="1400">
              <a:solidFill>
                <a:srgbClr val="CC0000"/>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Most Importantly...</a:t>
            </a:r>
            <a:endParaRPr/>
          </a:p>
        </p:txBody>
      </p:sp>
      <p:sp>
        <p:nvSpPr>
          <p:cNvPr id="150" name="Google Shape;150;p23"/>
          <p:cNvSpPr txBox="1">
            <a:spLocks noGrp="1"/>
          </p:cNvSpPr>
          <p:nvPr>
            <p:ph type="body" idx="1"/>
          </p:nvPr>
        </p:nvSpPr>
        <p:spPr>
          <a:xfrm>
            <a:off x="457200" y="1594500"/>
            <a:ext cx="8229600" cy="24474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4800"/>
              <a:t>Use the </a:t>
            </a:r>
            <a:r>
              <a:rPr lang="en" sz="4800" b="1"/>
              <a:t>SAME </a:t>
            </a:r>
            <a:r>
              <a:rPr lang="en" sz="4800"/>
              <a:t>API </a:t>
            </a:r>
            <a:br>
              <a:rPr lang="en" sz="4800"/>
            </a:br>
            <a:r>
              <a:rPr lang="en" sz="4800"/>
              <a:t>across bare metal and </a:t>
            </a:r>
            <a:r>
              <a:rPr lang="en" sz="4800" b="1"/>
              <a:t>EVERY</a:t>
            </a:r>
            <a:r>
              <a:rPr lang="en" sz="4800"/>
              <a:t> cloud provider!!!</a:t>
            </a:r>
            <a:endParaRPr sz="4800"/>
          </a:p>
        </p:txBody>
      </p:sp>
      <p:pic>
        <p:nvPicPr>
          <p:cNvPr id="151" name="Google Shape;151;p23"/>
          <p:cNvPicPr preferRelativeResize="0"/>
          <p:nvPr/>
        </p:nvPicPr>
        <p:blipFill>
          <a:blip r:embed="rId3">
            <a:alphaModFix/>
          </a:blip>
          <a:stretch>
            <a:fillRect/>
          </a:stretch>
        </p:blipFill>
        <p:spPr>
          <a:xfrm>
            <a:off x="7389550" y="3975550"/>
            <a:ext cx="1754450" cy="11679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4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PVs and PVCs with Selectors</a:t>
            </a:r>
            <a:endParaRPr/>
          </a:p>
        </p:txBody>
      </p:sp>
      <p:sp>
        <p:nvSpPr>
          <p:cNvPr id="1082" name="Google Shape;1082;p149"/>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pv-selector-example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labels: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capacity:</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2Gi</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ReadWriteMany</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hostPath:</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path: </a:t>
            </a:r>
            <a:r>
              <a:rPr lang="en" sz="1400">
                <a:solidFill>
                  <a:srgbClr val="CC0000"/>
                </a:solidFill>
                <a:latin typeface="Roboto Mono"/>
                <a:ea typeface="Roboto Mono"/>
                <a:cs typeface="Roboto Mono"/>
                <a:sym typeface="Roboto Mono"/>
              </a:rPr>
              <a:t>"/mnt/data"</a:t>
            </a:r>
            <a:endParaRPr sz="1400">
              <a:solidFill>
                <a:srgbClr val="CC0000"/>
              </a:solidFill>
            </a:endParaRPr>
          </a:p>
        </p:txBody>
      </p:sp>
      <p:sp>
        <p:nvSpPr>
          <p:cNvPr id="1083" name="Google Shape;1083;p149"/>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pvc-selector-example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ReadWriteMany</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selector: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matchLabels: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marL="0" lvl="0" indent="0" algn="l" rtl="0">
              <a:spcBef>
                <a:spcPts val="600"/>
              </a:spcBef>
              <a:spcAft>
                <a:spcPts val="0"/>
              </a:spcAft>
              <a:buNone/>
            </a:pPr>
            <a:endParaRPr sz="14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5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PVs and PVCs with Selectors</a:t>
            </a:r>
            <a:endParaRPr/>
          </a:p>
        </p:txBody>
      </p:sp>
      <p:sp>
        <p:nvSpPr>
          <p:cNvPr id="1089" name="Google Shape;1089;p150"/>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pv-selector-example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labels: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capacity:</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2Gi</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ReadWriteMany</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hostPath:</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path: </a:t>
            </a:r>
            <a:r>
              <a:rPr lang="en" sz="1400">
                <a:solidFill>
                  <a:srgbClr val="CC0000"/>
                </a:solidFill>
                <a:latin typeface="Roboto Mono"/>
                <a:ea typeface="Roboto Mono"/>
                <a:cs typeface="Roboto Mono"/>
                <a:sym typeface="Roboto Mono"/>
              </a:rPr>
              <a:t>"/mnt/data"</a:t>
            </a:r>
            <a:endParaRPr sz="1400">
              <a:solidFill>
                <a:srgbClr val="CC0000"/>
              </a:solidFill>
            </a:endParaRPr>
          </a:p>
        </p:txBody>
      </p:sp>
      <p:sp>
        <p:nvSpPr>
          <p:cNvPr id="1090" name="Google Shape;1090;p150"/>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pvc-selector-example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ReadWriteMany</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selector: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matchLabels: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marL="0" lvl="0" indent="0" algn="l" rtl="0">
              <a:spcBef>
                <a:spcPts val="600"/>
              </a:spcBef>
              <a:spcAft>
                <a:spcPts val="0"/>
              </a:spcAft>
              <a:buNone/>
            </a:pPr>
            <a:endParaRPr sz="1400"/>
          </a:p>
        </p:txBody>
      </p:sp>
      <p:sp>
        <p:nvSpPr>
          <p:cNvPr id="1091" name="Google Shape;1091;p150"/>
          <p:cNvSpPr/>
          <p:nvPr/>
        </p:nvSpPr>
        <p:spPr>
          <a:xfrm>
            <a:off x="716725" y="2086900"/>
            <a:ext cx="1833900" cy="5799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50"/>
          <p:cNvSpPr/>
          <p:nvPr/>
        </p:nvSpPr>
        <p:spPr>
          <a:xfrm>
            <a:off x="4937550" y="3388175"/>
            <a:ext cx="2061000" cy="669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5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PV Phases</a:t>
            </a:r>
            <a:endParaRPr/>
          </a:p>
        </p:txBody>
      </p:sp>
      <p:sp>
        <p:nvSpPr>
          <p:cNvPr id="1098" name="Google Shape;1098;p151"/>
          <p:cNvSpPr txBox="1">
            <a:spLocks noGrp="1"/>
          </p:cNvSpPr>
          <p:nvPr>
            <p:ph type="body" idx="1"/>
          </p:nvPr>
        </p:nvSpPr>
        <p:spPr>
          <a:xfrm>
            <a:off x="382425" y="1241550"/>
            <a:ext cx="2026500" cy="3725700"/>
          </a:xfrm>
          <a:prstGeom prst="rect">
            <a:avLst/>
          </a:prstGeom>
          <a:solidFill>
            <a:srgbClr val="B6D7A8"/>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600"/>
              </a:spcBef>
              <a:spcAft>
                <a:spcPts val="0"/>
              </a:spcAft>
              <a:buNone/>
            </a:pPr>
            <a:r>
              <a:rPr lang="en" b="1"/>
              <a:t>Available</a:t>
            </a:r>
            <a:endParaRPr b="1"/>
          </a:p>
          <a:p>
            <a:pPr marL="0" lvl="0" indent="0" algn="ctr" rtl="0">
              <a:spcBef>
                <a:spcPts val="0"/>
              </a:spcBef>
              <a:spcAft>
                <a:spcPts val="0"/>
              </a:spcAft>
              <a:buNone/>
            </a:pPr>
            <a:endParaRPr sz="1800" b="1"/>
          </a:p>
          <a:p>
            <a:pPr marL="0" lvl="0" indent="0" algn="ctr" rtl="0">
              <a:spcBef>
                <a:spcPts val="600"/>
              </a:spcBef>
              <a:spcAft>
                <a:spcPts val="0"/>
              </a:spcAft>
              <a:buNone/>
            </a:pPr>
            <a:r>
              <a:rPr lang="en" sz="2200"/>
              <a:t>PV is ready and available to be consumed.</a:t>
            </a:r>
            <a:endParaRPr sz="2200"/>
          </a:p>
        </p:txBody>
      </p:sp>
      <p:sp>
        <p:nvSpPr>
          <p:cNvPr id="1099" name="Google Shape;1099;p151"/>
          <p:cNvSpPr txBox="1">
            <a:spLocks noGrp="1"/>
          </p:cNvSpPr>
          <p:nvPr>
            <p:ph type="body" idx="1"/>
          </p:nvPr>
        </p:nvSpPr>
        <p:spPr>
          <a:xfrm>
            <a:off x="2499963" y="1241550"/>
            <a:ext cx="2026500" cy="3725700"/>
          </a:xfrm>
          <a:prstGeom prst="rect">
            <a:avLst/>
          </a:prstGeom>
          <a:solidFill>
            <a:srgbClr val="FFE599"/>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600"/>
              </a:spcBef>
              <a:spcAft>
                <a:spcPts val="0"/>
              </a:spcAft>
              <a:buNone/>
            </a:pPr>
            <a:r>
              <a:rPr lang="en" b="1"/>
              <a:t>Bound</a:t>
            </a:r>
            <a:endParaRPr b="1"/>
          </a:p>
          <a:p>
            <a:pPr marL="0" lvl="0" indent="0" algn="l" rtl="0">
              <a:spcBef>
                <a:spcPts val="600"/>
              </a:spcBef>
              <a:spcAft>
                <a:spcPts val="0"/>
              </a:spcAft>
              <a:buNone/>
            </a:pPr>
            <a:endParaRPr sz="1800"/>
          </a:p>
          <a:p>
            <a:pPr marL="0" lvl="0" indent="0" algn="ctr" rtl="0">
              <a:spcBef>
                <a:spcPts val="600"/>
              </a:spcBef>
              <a:spcAft>
                <a:spcPts val="0"/>
              </a:spcAft>
              <a:buClr>
                <a:schemeClr val="dk1"/>
              </a:buClr>
              <a:buSzPts val="1100"/>
              <a:buFont typeface="Arial"/>
              <a:buNone/>
            </a:pPr>
            <a:r>
              <a:rPr lang="en" sz="2200"/>
              <a:t>The PV has been bound to a claim.</a:t>
            </a:r>
            <a:endParaRPr/>
          </a:p>
        </p:txBody>
      </p:sp>
      <p:sp>
        <p:nvSpPr>
          <p:cNvPr id="1100" name="Google Shape;1100;p151"/>
          <p:cNvSpPr txBox="1">
            <a:spLocks noGrp="1"/>
          </p:cNvSpPr>
          <p:nvPr>
            <p:ph type="body" idx="1"/>
          </p:nvPr>
        </p:nvSpPr>
        <p:spPr>
          <a:xfrm>
            <a:off x="4617513" y="1241550"/>
            <a:ext cx="2026500" cy="3725700"/>
          </a:xfrm>
          <a:prstGeom prst="rect">
            <a:avLst/>
          </a:prstGeom>
          <a:solidFill>
            <a:srgbClr val="F9CB9C"/>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600"/>
              </a:spcBef>
              <a:spcAft>
                <a:spcPts val="0"/>
              </a:spcAft>
              <a:buNone/>
            </a:pPr>
            <a:r>
              <a:rPr lang="en" b="1"/>
              <a:t>Released</a:t>
            </a:r>
            <a:endParaRPr b="1"/>
          </a:p>
          <a:p>
            <a:pPr marL="0" lvl="0" indent="0" algn="ctr" rtl="0">
              <a:spcBef>
                <a:spcPts val="0"/>
              </a:spcBef>
              <a:spcAft>
                <a:spcPts val="0"/>
              </a:spcAft>
              <a:buNone/>
            </a:pPr>
            <a:endParaRPr sz="1800" b="1"/>
          </a:p>
          <a:p>
            <a:pPr marL="0" lvl="0" indent="0" algn="ctr" rtl="0">
              <a:spcBef>
                <a:spcPts val="600"/>
              </a:spcBef>
              <a:spcAft>
                <a:spcPts val="0"/>
              </a:spcAft>
              <a:buClr>
                <a:schemeClr val="dk1"/>
              </a:buClr>
              <a:buSzPts val="1100"/>
              <a:buFont typeface="Arial"/>
              <a:buNone/>
            </a:pPr>
            <a:r>
              <a:rPr lang="en" sz="2200"/>
              <a:t>The binding PVC has been deleted, and the PV is pending  reclamation.</a:t>
            </a:r>
            <a:endParaRPr/>
          </a:p>
        </p:txBody>
      </p:sp>
      <p:sp>
        <p:nvSpPr>
          <p:cNvPr id="1101" name="Google Shape;1101;p151"/>
          <p:cNvSpPr txBox="1">
            <a:spLocks noGrp="1"/>
          </p:cNvSpPr>
          <p:nvPr>
            <p:ph type="body" idx="1"/>
          </p:nvPr>
        </p:nvSpPr>
        <p:spPr>
          <a:xfrm>
            <a:off x="6735063" y="1241550"/>
            <a:ext cx="2026500" cy="3725700"/>
          </a:xfrm>
          <a:prstGeom prst="rect">
            <a:avLst/>
          </a:prstGeom>
          <a:solidFill>
            <a:srgbClr val="DD7E6B"/>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600"/>
              </a:spcBef>
              <a:spcAft>
                <a:spcPts val="0"/>
              </a:spcAft>
              <a:buNone/>
            </a:pPr>
            <a:r>
              <a:rPr lang="en" b="1"/>
              <a:t>Failed</a:t>
            </a:r>
            <a:endParaRPr b="1"/>
          </a:p>
          <a:p>
            <a:pPr marL="0" lvl="0" indent="0" algn="ctr" rtl="0">
              <a:spcBef>
                <a:spcPts val="0"/>
              </a:spcBef>
              <a:spcAft>
                <a:spcPts val="0"/>
              </a:spcAft>
              <a:buNone/>
            </a:pPr>
            <a:endParaRPr sz="1800" b="1"/>
          </a:p>
          <a:p>
            <a:pPr marL="0" lvl="0" indent="0" algn="ctr" rtl="0">
              <a:spcBef>
                <a:spcPts val="600"/>
              </a:spcBef>
              <a:spcAft>
                <a:spcPts val="0"/>
              </a:spcAft>
              <a:buClr>
                <a:schemeClr val="dk1"/>
              </a:buClr>
              <a:buSzPts val="1100"/>
              <a:buFont typeface="Arial"/>
              <a:buNone/>
            </a:pPr>
            <a:r>
              <a:rPr lang="en" sz="2200"/>
              <a:t>An error has been encountered attempting to reclaim the PV.</a:t>
            </a:r>
            <a:endParaRPr b="1"/>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5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StorageClass</a:t>
            </a:r>
            <a:endParaRPr/>
          </a:p>
        </p:txBody>
      </p:sp>
      <p:sp>
        <p:nvSpPr>
          <p:cNvPr id="1107" name="Google Shape;1107;p152"/>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Storage classes are an abstraction on top of an external storage resource (PV) </a:t>
            </a:r>
            <a:endParaRPr sz="2400"/>
          </a:p>
          <a:p>
            <a:pPr marL="457200" lvl="0" indent="-381000" algn="l" rtl="0">
              <a:spcBef>
                <a:spcPts val="1000"/>
              </a:spcBef>
              <a:spcAft>
                <a:spcPts val="0"/>
              </a:spcAft>
              <a:buSzPts val="2400"/>
              <a:buChar char="●"/>
            </a:pPr>
            <a:r>
              <a:rPr lang="en" sz="2400"/>
              <a:t>Work hand-in-hand with the external storage system to enable </a:t>
            </a:r>
            <a:r>
              <a:rPr lang="en" sz="2400" b="1"/>
              <a:t>dynamic provisioning</a:t>
            </a:r>
            <a:r>
              <a:rPr lang="en" sz="2400"/>
              <a:t> of storage</a:t>
            </a:r>
            <a:endParaRPr sz="2400"/>
          </a:p>
          <a:p>
            <a:pPr marL="457200" lvl="0" indent="-381000" algn="l" rtl="0">
              <a:spcBef>
                <a:spcPts val="1000"/>
              </a:spcBef>
              <a:spcAft>
                <a:spcPts val="0"/>
              </a:spcAft>
              <a:buSzPts val="2400"/>
              <a:buChar char="●"/>
            </a:pPr>
            <a:r>
              <a:rPr lang="en" sz="2400"/>
              <a:t>Eliminates the need for the cluster admin to pre-provision a PV</a:t>
            </a:r>
            <a:endParaRPr sz="2400"/>
          </a:p>
          <a:p>
            <a:pPr marL="0" lvl="0" indent="0" algn="l" rtl="0">
              <a:spcBef>
                <a:spcPts val="1000"/>
              </a:spcBef>
              <a:spcAft>
                <a:spcPts val="0"/>
              </a:spcAft>
              <a:buNone/>
            </a:pPr>
            <a:endParaRPr sz="240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pic>
        <p:nvPicPr>
          <p:cNvPr id="1112" name="Google Shape;1112;p153"/>
          <p:cNvPicPr preferRelativeResize="0"/>
          <p:nvPr/>
        </p:nvPicPr>
        <p:blipFill>
          <a:blip r:embed="rId3">
            <a:alphaModFix/>
          </a:blip>
          <a:stretch>
            <a:fillRect/>
          </a:stretch>
        </p:blipFill>
        <p:spPr>
          <a:xfrm>
            <a:off x="406338" y="1350000"/>
            <a:ext cx="8114124" cy="3229626"/>
          </a:xfrm>
          <a:prstGeom prst="rect">
            <a:avLst/>
          </a:prstGeom>
          <a:noFill/>
          <a:ln>
            <a:noFill/>
          </a:ln>
        </p:spPr>
      </p:pic>
      <p:sp>
        <p:nvSpPr>
          <p:cNvPr id="1113" name="Google Shape;1113;p153"/>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StorageClass</a:t>
            </a:r>
            <a:endParaRPr/>
          </a:p>
        </p:txBody>
      </p:sp>
      <p:sp>
        <p:nvSpPr>
          <p:cNvPr id="1114" name="Google Shape;1114;p153"/>
          <p:cNvSpPr txBox="1"/>
          <p:nvPr/>
        </p:nvSpPr>
        <p:spPr>
          <a:xfrm>
            <a:off x="2907250" y="4335325"/>
            <a:ext cx="29325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800" b="1">
                <a:solidFill>
                  <a:schemeClr val="dk1"/>
                </a:solidFill>
                <a:latin typeface="Roboto Mono"/>
                <a:ea typeface="Roboto Mono"/>
                <a:cs typeface="Roboto Mono"/>
                <a:sym typeface="Roboto Mono"/>
              </a:rPr>
              <a:t>pv: pvc-9df65c6e-1a69-11e8-ae10-080027a3682b</a:t>
            </a:r>
            <a:endParaRPr sz="800" b="1"/>
          </a:p>
        </p:txBody>
      </p:sp>
      <p:sp>
        <p:nvSpPr>
          <p:cNvPr id="1115" name="Google Shape;1115;p153"/>
          <p:cNvSpPr txBox="1"/>
          <p:nvPr/>
        </p:nvSpPr>
        <p:spPr>
          <a:xfrm>
            <a:off x="203825" y="2164600"/>
            <a:ext cx="27612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latin typeface="Roboto Mono"/>
                <a:ea typeface="Roboto Mono"/>
                <a:cs typeface="Roboto Mono"/>
                <a:sym typeface="Roboto Mono"/>
              </a:rPr>
              <a:t>uid: 9df65c6e-1a69-11e8-ae10-080027a3682b</a:t>
            </a:r>
            <a:endParaRPr sz="800" b="1"/>
          </a:p>
        </p:txBody>
      </p:sp>
      <p:sp>
        <p:nvSpPr>
          <p:cNvPr id="1116" name="Google Shape;1116;p153"/>
          <p:cNvSpPr txBox="1"/>
          <p:nvPr/>
        </p:nvSpPr>
        <p:spPr>
          <a:xfrm>
            <a:off x="1295550" y="1481775"/>
            <a:ext cx="2273100" cy="5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1. PVC makes a request of the StorageClass.</a:t>
            </a:r>
            <a:endParaRPr sz="1200" b="1"/>
          </a:p>
        </p:txBody>
      </p:sp>
      <p:sp>
        <p:nvSpPr>
          <p:cNvPr id="1117" name="Google Shape;1117;p153"/>
          <p:cNvSpPr txBox="1"/>
          <p:nvPr/>
        </p:nvSpPr>
        <p:spPr>
          <a:xfrm>
            <a:off x="5326900" y="1114425"/>
            <a:ext cx="2273100" cy="7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2. StorageClass provisions request through API with external storage system.</a:t>
            </a:r>
            <a:endParaRPr sz="1200" b="1"/>
          </a:p>
        </p:txBody>
      </p:sp>
      <p:sp>
        <p:nvSpPr>
          <p:cNvPr id="1118" name="Google Shape;1118;p153"/>
          <p:cNvSpPr txBox="1"/>
          <p:nvPr/>
        </p:nvSpPr>
        <p:spPr>
          <a:xfrm>
            <a:off x="6006825" y="3863000"/>
            <a:ext cx="2443200" cy="7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3. External storage system creates a PV strictly satisfying the PVC request.</a:t>
            </a:r>
            <a:endParaRPr sz="1200" b="1"/>
          </a:p>
        </p:txBody>
      </p:sp>
      <p:sp>
        <p:nvSpPr>
          <p:cNvPr id="1119" name="Google Shape;1119;p153"/>
          <p:cNvSpPr txBox="1"/>
          <p:nvPr/>
        </p:nvSpPr>
        <p:spPr>
          <a:xfrm>
            <a:off x="883900" y="3457125"/>
            <a:ext cx="22731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4. provisioned PV is bound to requesting PVC.</a:t>
            </a:r>
            <a:endParaRPr sz="1200" b="1"/>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5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StorageClass</a:t>
            </a:r>
            <a:endParaRPr/>
          </a:p>
        </p:txBody>
      </p:sp>
      <p:sp>
        <p:nvSpPr>
          <p:cNvPr id="1125" name="Google Shape;1125;p154"/>
          <p:cNvSpPr txBox="1">
            <a:spLocks noGrp="1"/>
          </p:cNvSpPr>
          <p:nvPr>
            <p:ph type="body" idx="1"/>
          </p:nvPr>
        </p:nvSpPr>
        <p:spPr>
          <a:xfrm>
            <a:off x="457200" y="1200150"/>
            <a:ext cx="45699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provisioner: </a:t>
            </a:r>
            <a:r>
              <a:rPr lang="en" sz="1800">
                <a:solidFill>
                  <a:srgbClr val="000000"/>
                </a:solidFill>
              </a:rPr>
              <a:t>Defines the ‘</a:t>
            </a:r>
            <a:r>
              <a:rPr lang="en" sz="1800" i="1">
                <a:solidFill>
                  <a:srgbClr val="000000"/>
                </a:solidFill>
              </a:rPr>
              <a:t>driver</a:t>
            </a:r>
            <a:r>
              <a:rPr lang="en" sz="1800">
                <a:solidFill>
                  <a:srgbClr val="000000"/>
                </a:solidFill>
              </a:rPr>
              <a:t>’ to be used for provisioning of the external storage.</a:t>
            </a:r>
            <a:endParaRPr sz="1800">
              <a:solidFill>
                <a:srgbClr val="000000"/>
              </a:solidFill>
            </a:endParaRPr>
          </a:p>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parameters: </a:t>
            </a:r>
            <a:r>
              <a:rPr lang="en" sz="1800">
                <a:solidFill>
                  <a:srgbClr val="000000"/>
                </a:solidFill>
              </a:rPr>
              <a:t>A hash of the various configuration parameters for the provisioner.</a:t>
            </a:r>
            <a:endParaRPr sz="1800">
              <a:solidFill>
                <a:srgbClr val="000000"/>
              </a:solidFill>
            </a:endParaRPr>
          </a:p>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reclaimPolicy: </a:t>
            </a:r>
            <a:r>
              <a:rPr lang="en" sz="1800">
                <a:solidFill>
                  <a:srgbClr val="000000"/>
                </a:solidFill>
              </a:rPr>
              <a:t>The behaviour for the backing storage when the PVC is deleted.</a:t>
            </a:r>
            <a:endParaRPr sz="1800">
              <a:solidFill>
                <a:srgbClr val="000000"/>
              </a:solidFill>
            </a:endParaRPr>
          </a:p>
          <a:p>
            <a:pPr marL="914400" lvl="1" indent="-342900" algn="l" rtl="0">
              <a:spcBef>
                <a:spcPts val="0"/>
              </a:spcBef>
              <a:spcAft>
                <a:spcPts val="0"/>
              </a:spcAft>
              <a:buSzPts val="1800"/>
              <a:buChar char="○"/>
            </a:pPr>
            <a:r>
              <a:rPr lang="en" sz="1600">
                <a:solidFill>
                  <a:srgbClr val="CC0000"/>
                </a:solidFill>
                <a:latin typeface="Roboto Mono"/>
                <a:ea typeface="Roboto Mono"/>
                <a:cs typeface="Roboto Mono"/>
                <a:sym typeface="Roboto Mono"/>
              </a:rPr>
              <a:t>Retain</a:t>
            </a:r>
            <a:r>
              <a:rPr lang="en" sz="1600"/>
              <a:t> - manual clean-up</a:t>
            </a:r>
            <a:endParaRPr sz="16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600">
                <a:solidFill>
                  <a:srgbClr val="CC0000"/>
                </a:solidFill>
                <a:latin typeface="Roboto Mono"/>
                <a:ea typeface="Roboto Mono"/>
                <a:cs typeface="Roboto Mono"/>
                <a:sym typeface="Roboto Mono"/>
              </a:rPr>
              <a:t>Delete</a:t>
            </a:r>
            <a:r>
              <a:rPr lang="en" sz="1600"/>
              <a:t> - storage asset deleted by provider</a:t>
            </a:r>
            <a:endParaRPr sz="1800">
              <a:solidFill>
                <a:srgbClr val="000000"/>
              </a:solidFill>
            </a:endParaRPr>
          </a:p>
        </p:txBody>
      </p:sp>
      <p:sp>
        <p:nvSpPr>
          <p:cNvPr id="1126" name="Google Shape;1126;p154"/>
          <p:cNvSpPr txBox="1">
            <a:spLocks noGrp="1"/>
          </p:cNvSpPr>
          <p:nvPr>
            <p:ph type="body" idx="2"/>
          </p:nvPr>
        </p:nvSpPr>
        <p:spPr>
          <a:xfrm>
            <a:off x="5089200" y="1200150"/>
            <a:ext cx="35976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StorageClass</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storage.k8s.io/v1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standard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provisioner: </a:t>
            </a:r>
            <a:r>
              <a:rPr lang="en" sz="1200">
                <a:solidFill>
                  <a:srgbClr val="CC0000"/>
                </a:solidFill>
                <a:latin typeface="Roboto Mono"/>
                <a:ea typeface="Roboto Mono"/>
                <a:cs typeface="Roboto Mono"/>
                <a:sym typeface="Roboto Mono"/>
              </a:rPr>
              <a:t>kubernetes.io/gce-pd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parameters: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type: </a:t>
            </a:r>
            <a:r>
              <a:rPr lang="en" sz="1200">
                <a:solidFill>
                  <a:srgbClr val="CC0000"/>
                </a:solidFill>
                <a:latin typeface="Roboto Mono"/>
                <a:ea typeface="Roboto Mono"/>
                <a:cs typeface="Roboto Mono"/>
                <a:sym typeface="Roboto Mono"/>
              </a:rPr>
              <a:t>pd-standard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zones: </a:t>
            </a:r>
            <a:r>
              <a:rPr lang="en" sz="1200">
                <a:solidFill>
                  <a:srgbClr val="CC0000"/>
                </a:solidFill>
                <a:latin typeface="Roboto Mono"/>
                <a:ea typeface="Roboto Mono"/>
                <a:cs typeface="Roboto Mono"/>
                <a:sym typeface="Roboto Mono"/>
              </a:rPr>
              <a:t>us-central1-a, us-central1-b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reclaimPolicy: </a:t>
            </a:r>
            <a:r>
              <a:rPr lang="en" sz="1200">
                <a:solidFill>
                  <a:srgbClr val="CC0000"/>
                </a:solidFill>
                <a:latin typeface="Roboto Mono"/>
                <a:ea typeface="Roboto Mono"/>
                <a:cs typeface="Roboto Mono"/>
                <a:sym typeface="Roboto Mono"/>
              </a:rPr>
              <a:t>Delete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20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5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Available StorageClasses</a:t>
            </a:r>
            <a:endParaRPr/>
          </a:p>
        </p:txBody>
      </p:sp>
      <p:sp>
        <p:nvSpPr>
          <p:cNvPr id="1132" name="Google Shape;1132;p155"/>
          <p:cNvSpPr txBox="1"/>
          <p:nvPr/>
        </p:nvSpPr>
        <p:spPr>
          <a:xfrm>
            <a:off x="1490950" y="1490850"/>
            <a:ext cx="3048900" cy="2966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Char char="●"/>
            </a:pPr>
            <a:r>
              <a:rPr lang="en" sz="1800">
                <a:solidFill>
                  <a:srgbClr val="1155CC"/>
                </a:solidFill>
              </a:rPr>
              <a:t>AWSElasticBlockStore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AzureFile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AzureDisk</a:t>
            </a:r>
            <a:endParaRPr sz="1800">
              <a:solidFill>
                <a:srgbClr val="1155CC"/>
              </a:solidFill>
            </a:endParaRPr>
          </a:p>
          <a:p>
            <a:pPr marL="457200" lvl="0" indent="-342900" algn="l" rtl="0">
              <a:spcBef>
                <a:spcPts val="0"/>
              </a:spcBef>
              <a:spcAft>
                <a:spcPts val="0"/>
              </a:spcAft>
              <a:buSzPts val="1800"/>
              <a:buChar char="●"/>
            </a:pPr>
            <a:r>
              <a:rPr lang="en" sz="1800"/>
              <a:t>CephFS</a:t>
            </a:r>
            <a:endParaRPr sz="1800"/>
          </a:p>
          <a:p>
            <a:pPr marL="457200" lvl="0" indent="-342900" algn="l" rtl="0">
              <a:spcBef>
                <a:spcPts val="0"/>
              </a:spcBef>
              <a:spcAft>
                <a:spcPts val="0"/>
              </a:spcAft>
              <a:buClr>
                <a:srgbClr val="1155CC"/>
              </a:buClr>
              <a:buSzPts val="1800"/>
              <a:buChar char="●"/>
            </a:pPr>
            <a:r>
              <a:rPr lang="en" sz="1800">
                <a:solidFill>
                  <a:srgbClr val="1155CC"/>
                </a:solidFill>
              </a:rPr>
              <a:t>Cinder</a:t>
            </a:r>
            <a:endParaRPr sz="1800">
              <a:solidFill>
                <a:srgbClr val="1155CC"/>
              </a:solidFill>
            </a:endParaRPr>
          </a:p>
          <a:p>
            <a:pPr marL="457200" lvl="0" indent="-342900" algn="l" rtl="0">
              <a:spcBef>
                <a:spcPts val="0"/>
              </a:spcBef>
              <a:spcAft>
                <a:spcPts val="0"/>
              </a:spcAft>
              <a:buSzPts val="1800"/>
              <a:buChar char="●"/>
            </a:pPr>
            <a:r>
              <a:rPr lang="en" sz="1800"/>
              <a:t>FC</a:t>
            </a:r>
            <a:endParaRPr sz="1800"/>
          </a:p>
          <a:p>
            <a:pPr marL="457200" lvl="0" indent="-342900" algn="l" rtl="0">
              <a:spcBef>
                <a:spcPts val="0"/>
              </a:spcBef>
              <a:spcAft>
                <a:spcPts val="0"/>
              </a:spcAft>
              <a:buClr>
                <a:srgbClr val="1155CC"/>
              </a:buClr>
              <a:buSzPts val="1800"/>
              <a:buChar char="●"/>
            </a:pPr>
            <a:r>
              <a:rPr lang="en" sz="1800">
                <a:solidFill>
                  <a:srgbClr val="1155CC"/>
                </a:solidFill>
              </a:rPr>
              <a:t>Flocker</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GCEPersistentDisk</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Glusterfs</a:t>
            </a:r>
            <a:endParaRPr sz="1800">
              <a:solidFill>
                <a:srgbClr val="1155CC"/>
              </a:solidFill>
            </a:endParaRPr>
          </a:p>
        </p:txBody>
      </p:sp>
      <p:sp>
        <p:nvSpPr>
          <p:cNvPr id="1133" name="Google Shape;1133;p155"/>
          <p:cNvSpPr txBox="1"/>
          <p:nvPr/>
        </p:nvSpPr>
        <p:spPr>
          <a:xfrm>
            <a:off x="4923225" y="1490850"/>
            <a:ext cx="2955900" cy="2966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Char char="●"/>
            </a:pPr>
            <a:r>
              <a:rPr lang="en" sz="1800">
                <a:solidFill>
                  <a:schemeClr val="dk1"/>
                </a:solidFill>
              </a:rPr>
              <a:t>iSCSI</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Quobyte</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NFS</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RBD</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VsphereVolume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PortworxVolume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ScaleIO</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StorageOS</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Local</a:t>
            </a:r>
            <a:endParaRPr sz="1800"/>
          </a:p>
        </p:txBody>
      </p:sp>
      <p:sp>
        <p:nvSpPr>
          <p:cNvPr id="1134" name="Google Shape;1134;p155"/>
          <p:cNvSpPr/>
          <p:nvPr/>
        </p:nvSpPr>
        <p:spPr>
          <a:xfrm>
            <a:off x="1639800" y="4624550"/>
            <a:ext cx="268500" cy="261000"/>
          </a:xfrm>
          <a:prstGeom prst="rect">
            <a:avLst/>
          </a:prstGeom>
          <a:solidFill>
            <a:srgbClr val="1155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1135" name="Google Shape;1135;p155"/>
          <p:cNvSpPr txBox="1"/>
          <p:nvPr/>
        </p:nvSpPr>
        <p:spPr>
          <a:xfrm>
            <a:off x="1908300" y="4561250"/>
            <a:ext cx="17220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Internal Provisioner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56"/>
          <p:cNvSpPr txBox="1">
            <a:spLocks noGrp="1"/>
          </p:cNvSpPr>
          <p:nvPr>
            <p:ph type="body" idx="1"/>
          </p:nvPr>
        </p:nvSpPr>
        <p:spPr>
          <a:xfrm>
            <a:off x="309600" y="11435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github.com/mrbobbytables/k8s-intro-tutorials/blob/master/storage</a:t>
            </a:r>
            <a:endParaRPr/>
          </a:p>
        </p:txBody>
      </p:sp>
      <p:sp>
        <p:nvSpPr>
          <p:cNvPr id="1141" name="Google Shape;1141;p156"/>
          <p:cNvSpPr txBox="1">
            <a:spLocks noGrp="1"/>
          </p:cNvSpPr>
          <p:nvPr>
            <p:ph type="ctrTitle"/>
          </p:nvPr>
        </p:nvSpPr>
        <p:spPr>
          <a:xfrm>
            <a:off x="309600" y="2287550"/>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Working with Volumes</a:t>
            </a:r>
            <a:endParaRPr/>
          </a:p>
        </p:txBody>
      </p:sp>
      <p:sp>
        <p:nvSpPr>
          <p:cNvPr id="1142" name="Google Shape;1142;p156"/>
          <p:cNvSpPr txBox="1"/>
          <p:nvPr/>
        </p:nvSpPr>
        <p:spPr>
          <a:xfrm>
            <a:off x="309600" y="4430975"/>
            <a:ext cx="6129300" cy="51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157"/>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 and Resources</a:t>
            </a:r>
            <a:endParaRPr/>
          </a:p>
        </p:txBody>
      </p:sp>
      <p:sp>
        <p:nvSpPr>
          <p:cNvPr id="1148" name="Google Shape;1148;p157"/>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Configuration</a:t>
            </a:r>
            <a:endParaRPr/>
          </a:p>
        </p:txBody>
      </p:sp>
      <p:sp>
        <p:nvSpPr>
          <p:cNvPr id="1149" name="Google Shape;1149;p157"/>
          <p:cNvSpPr txBox="1">
            <a:spLocks noGrp="1"/>
          </p:cNvSpPr>
          <p:nvPr>
            <p:ph type="ctrTitle"/>
          </p:nvPr>
        </p:nvSpPr>
        <p:spPr>
          <a:xfrm>
            <a:off x="4789800" y="892400"/>
            <a:ext cx="3087600" cy="29451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sz="2400"/>
              <a:t>ConfigMap</a:t>
            </a:r>
            <a:endParaRPr sz="2400"/>
          </a:p>
          <a:p>
            <a:pPr marL="457200" lvl="0" indent="-381000" algn="l" rtl="0">
              <a:spcBef>
                <a:spcPts val="0"/>
              </a:spcBef>
              <a:spcAft>
                <a:spcPts val="0"/>
              </a:spcAft>
              <a:buSzPts val="2400"/>
              <a:buChar char="●"/>
            </a:pPr>
            <a:r>
              <a:rPr lang="en" sz="2400"/>
              <a:t>Secret</a:t>
            </a:r>
            <a:endParaRPr sz="240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5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Configuration</a:t>
            </a:r>
            <a:endParaRPr/>
          </a:p>
        </p:txBody>
      </p:sp>
      <p:sp>
        <p:nvSpPr>
          <p:cNvPr id="1155" name="Google Shape;1155;p15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Kubernetes has an integrated pattern for decoupling configuration from application or container.</a:t>
            </a:r>
            <a:endParaRPr/>
          </a:p>
          <a:p>
            <a:pPr marL="0" lvl="0" indent="0" algn="l" rtl="0">
              <a:spcBef>
                <a:spcPts val="600"/>
              </a:spcBef>
              <a:spcAft>
                <a:spcPts val="0"/>
              </a:spcAft>
              <a:buNone/>
            </a:pPr>
            <a:endParaRPr/>
          </a:p>
          <a:p>
            <a:pPr marL="0" lvl="0" indent="0" algn="l" rtl="0">
              <a:spcBef>
                <a:spcPts val="600"/>
              </a:spcBef>
              <a:spcAft>
                <a:spcPts val="0"/>
              </a:spcAft>
              <a:buNone/>
            </a:pPr>
            <a:r>
              <a:rPr lang="en"/>
              <a:t>This pattern makes use of two Kubernetes components: </a:t>
            </a:r>
            <a:r>
              <a:rPr lang="en" b="1">
                <a:solidFill>
                  <a:srgbClr val="000000"/>
                </a:solidFill>
              </a:rPr>
              <a:t>ConfigMaps</a:t>
            </a:r>
            <a:r>
              <a:rPr lang="en"/>
              <a:t> and </a:t>
            </a:r>
            <a:r>
              <a:rPr lang="en" b="1">
                <a:solidFill>
                  <a:srgbClr val="000000"/>
                </a:solidFill>
              </a:rPr>
              <a:t>Secrets.</a:t>
            </a:r>
            <a:endParaRPr/>
          </a:p>
          <a:p>
            <a:pPr marL="0" lvl="0" indent="0" algn="l" rtl="0">
              <a:spcBef>
                <a:spcPts val="600"/>
              </a:spcBef>
              <a:spcAft>
                <a:spcPts val="0"/>
              </a:spcAft>
              <a:buClr>
                <a:srgbClr val="000000"/>
              </a:buClr>
              <a:buSzPts val="1100"/>
              <a:buFont typeface="Arial"/>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Who “Manages” Kubernetes?</a:t>
            </a:r>
            <a:endParaRPr/>
          </a:p>
        </p:txBody>
      </p:sp>
      <p:sp>
        <p:nvSpPr>
          <p:cNvPr id="157" name="Google Shape;157;p24"/>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Clr>
                <a:schemeClr val="dk1"/>
              </a:buClr>
              <a:buSzPts val="1100"/>
              <a:buFont typeface="Arial"/>
              <a:buNone/>
            </a:pPr>
            <a:endParaRPr sz="2400"/>
          </a:p>
          <a:p>
            <a:pPr marL="0" lvl="0" indent="0" algn="ctr" rtl="0">
              <a:spcBef>
                <a:spcPts val="600"/>
              </a:spcBef>
              <a:spcAft>
                <a:spcPts val="0"/>
              </a:spcAft>
              <a:buClr>
                <a:schemeClr val="dk1"/>
              </a:buClr>
              <a:buSzPts val="1100"/>
              <a:buFont typeface="Arial"/>
              <a:buNone/>
            </a:pPr>
            <a:r>
              <a:rPr lang="en" sz="2400"/>
              <a:t>The CNCF is a child entity of the Linux Foundation and operates as a vendor neutral governance group.</a:t>
            </a: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sz="2400"/>
          </a:p>
        </p:txBody>
      </p:sp>
      <p:pic>
        <p:nvPicPr>
          <p:cNvPr id="158" name="Google Shape;158;p24"/>
          <p:cNvPicPr preferRelativeResize="0"/>
          <p:nvPr/>
        </p:nvPicPr>
        <p:blipFill>
          <a:blip r:embed="rId3">
            <a:alphaModFix/>
          </a:blip>
          <a:stretch>
            <a:fillRect/>
          </a:stretch>
        </p:blipFill>
        <p:spPr>
          <a:xfrm>
            <a:off x="1611088" y="1597375"/>
            <a:ext cx="5921827" cy="9405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5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ConfigMap</a:t>
            </a:r>
            <a:endParaRPr/>
          </a:p>
        </p:txBody>
      </p:sp>
      <p:sp>
        <p:nvSpPr>
          <p:cNvPr id="1161" name="Google Shape;1161;p15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Externalized data stored within kubernetes.</a:t>
            </a:r>
            <a:endParaRPr sz="2400"/>
          </a:p>
          <a:p>
            <a:pPr marL="457200" lvl="0" indent="-381000" algn="l" rtl="0">
              <a:spcBef>
                <a:spcPts val="1000"/>
              </a:spcBef>
              <a:spcAft>
                <a:spcPts val="0"/>
              </a:spcAft>
              <a:buSzPts val="2400"/>
              <a:buChar char="●"/>
            </a:pPr>
            <a:r>
              <a:rPr lang="en" sz="2400"/>
              <a:t>Can be referenced through several different means:</a:t>
            </a:r>
            <a:endParaRPr sz="2400"/>
          </a:p>
          <a:p>
            <a:pPr marL="914400" lvl="1" indent="-381000" algn="l" rtl="0">
              <a:spcBef>
                <a:spcPts val="1000"/>
              </a:spcBef>
              <a:spcAft>
                <a:spcPts val="0"/>
              </a:spcAft>
              <a:buSzPts val="2400"/>
              <a:buChar char="○"/>
            </a:pPr>
            <a:r>
              <a:rPr lang="en" sz="2400"/>
              <a:t>environment variable</a:t>
            </a:r>
            <a:endParaRPr sz="2400"/>
          </a:p>
          <a:p>
            <a:pPr marL="914400" lvl="1" indent="-381000" algn="l" rtl="0">
              <a:spcBef>
                <a:spcPts val="1000"/>
              </a:spcBef>
              <a:spcAft>
                <a:spcPts val="0"/>
              </a:spcAft>
              <a:buSzPts val="2400"/>
              <a:buChar char="○"/>
            </a:pPr>
            <a:r>
              <a:rPr lang="en" sz="2400"/>
              <a:t>a command line argument (via env var)</a:t>
            </a:r>
            <a:endParaRPr sz="2400"/>
          </a:p>
          <a:p>
            <a:pPr marL="914400" lvl="1" indent="-381000" algn="l" rtl="0">
              <a:spcBef>
                <a:spcPts val="1000"/>
              </a:spcBef>
              <a:spcAft>
                <a:spcPts val="0"/>
              </a:spcAft>
              <a:buSzPts val="2400"/>
              <a:buChar char="○"/>
            </a:pPr>
            <a:r>
              <a:rPr lang="en" sz="2400"/>
              <a:t>injected as a file into a volume mount</a:t>
            </a:r>
            <a:endParaRPr/>
          </a:p>
          <a:p>
            <a:pPr marL="457200" lvl="0" indent="-381000" algn="l" rtl="0">
              <a:spcBef>
                <a:spcPts val="1000"/>
              </a:spcBef>
              <a:spcAft>
                <a:spcPts val="0"/>
              </a:spcAft>
              <a:buSzPts val="2400"/>
              <a:buChar char="●"/>
            </a:pPr>
            <a:r>
              <a:rPr lang="en" sz="2400"/>
              <a:t>Can be created from a manifest, literals, directories, or files directly.</a:t>
            </a:r>
            <a:endParaRPr sz="2400"/>
          </a:p>
          <a:p>
            <a:pPr marL="0" lvl="0" indent="0" algn="l" rtl="0">
              <a:spcBef>
                <a:spcPts val="1000"/>
              </a:spcBef>
              <a:spcAft>
                <a:spcPts val="0"/>
              </a:spcAft>
              <a:buNone/>
            </a:pPr>
            <a:endParaRPr sz="240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6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ConfigMap </a:t>
            </a:r>
            <a:endParaRPr/>
          </a:p>
        </p:txBody>
      </p:sp>
      <p:sp>
        <p:nvSpPr>
          <p:cNvPr id="1167" name="Google Shape;1167;p160"/>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data: </a:t>
            </a:r>
            <a:r>
              <a:rPr lang="en" sz="1800">
                <a:solidFill>
                  <a:srgbClr val="000000"/>
                </a:solidFill>
              </a:rPr>
              <a:t>Contains key-value pairs of ConfigMap contents.</a:t>
            </a:r>
            <a:endParaRPr sz="1800">
              <a:solidFill>
                <a:srgbClr val="000000"/>
              </a:solidFill>
            </a:endParaRPr>
          </a:p>
        </p:txBody>
      </p:sp>
      <p:sp>
        <p:nvSpPr>
          <p:cNvPr id="1168" name="Google Shape;1168;p160"/>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apiVersion: </a:t>
            </a:r>
            <a:r>
              <a:rPr lang="en" sz="1800">
                <a:solidFill>
                  <a:srgbClr val="CC0000"/>
                </a:solidFill>
                <a:latin typeface="Roboto Mono"/>
                <a:ea typeface="Roboto Mono"/>
                <a:cs typeface="Roboto Mono"/>
                <a:sym typeface="Roboto Mono"/>
              </a:rPr>
              <a:t>v1</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kind: </a:t>
            </a:r>
            <a:r>
              <a:rPr lang="en" sz="1800">
                <a:solidFill>
                  <a:srgbClr val="CC0000"/>
                </a:solidFill>
                <a:latin typeface="Roboto Mono"/>
                <a:ea typeface="Roboto Mono"/>
                <a:cs typeface="Roboto Mono"/>
                <a:sym typeface="Roboto Mono"/>
              </a:rPr>
              <a:t>ConfigMap</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metadata:</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name: </a:t>
            </a:r>
            <a:r>
              <a:rPr lang="en" sz="1800">
                <a:solidFill>
                  <a:srgbClr val="CC0000"/>
                </a:solidFill>
                <a:latin typeface="Roboto Mono"/>
                <a:ea typeface="Roboto Mono"/>
                <a:cs typeface="Roboto Mono"/>
                <a:sym typeface="Roboto Mono"/>
              </a:rPr>
              <a:t>manifest-example</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data:</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state: </a:t>
            </a:r>
            <a:r>
              <a:rPr lang="en" sz="1800">
                <a:solidFill>
                  <a:srgbClr val="CC0000"/>
                </a:solidFill>
                <a:latin typeface="Roboto Mono"/>
                <a:ea typeface="Roboto Mono"/>
                <a:cs typeface="Roboto Mono"/>
                <a:sym typeface="Roboto Mono"/>
              </a:rPr>
              <a:t>Michigan</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city: </a:t>
            </a:r>
            <a:r>
              <a:rPr lang="en" sz="1800">
                <a:solidFill>
                  <a:srgbClr val="CC0000"/>
                </a:solidFill>
                <a:latin typeface="Roboto Mono"/>
                <a:ea typeface="Roboto Mono"/>
                <a:cs typeface="Roboto Mono"/>
                <a:sym typeface="Roboto Mono"/>
              </a:rPr>
              <a:t>Ann Arbor</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content: </a:t>
            </a:r>
            <a:r>
              <a:rPr lang="en" sz="1800">
                <a:solidFill>
                  <a:srgbClr val="CC0000"/>
                </a:solidFill>
                <a:latin typeface="Roboto Mono"/>
                <a:ea typeface="Roboto Mono"/>
                <a:cs typeface="Roboto Mono"/>
                <a:sym typeface="Roboto Mono"/>
              </a:rPr>
              <a:t>|</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CC0000"/>
                </a:solidFill>
                <a:latin typeface="Roboto Mono"/>
                <a:ea typeface="Roboto Mono"/>
                <a:cs typeface="Roboto Mono"/>
                <a:sym typeface="Roboto Mono"/>
              </a:rPr>
              <a:t>    Look at this,</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CC0000"/>
                </a:solidFill>
                <a:latin typeface="Roboto Mono"/>
                <a:ea typeface="Roboto Mono"/>
                <a:cs typeface="Roboto Mono"/>
                <a:sym typeface="Roboto Mono"/>
              </a:rPr>
              <a:t>    its multiline!</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800">
              <a:latin typeface="Roboto Mono"/>
              <a:ea typeface="Roboto Mono"/>
              <a:cs typeface="Roboto Mono"/>
              <a:sym typeface="Roboto Mono"/>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161"/>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ConfigMap Example</a:t>
            </a:r>
            <a:endParaRPr/>
          </a:p>
          <a:p>
            <a:pPr marL="0" lvl="0" indent="0" algn="ctr" rtl="0">
              <a:spcBef>
                <a:spcPts val="0"/>
              </a:spcBef>
              <a:spcAft>
                <a:spcPts val="0"/>
              </a:spcAft>
              <a:buNone/>
            </a:pPr>
            <a:endParaRPr/>
          </a:p>
        </p:txBody>
      </p:sp>
      <p:sp>
        <p:nvSpPr>
          <p:cNvPr id="1174" name="Google Shape;1174;p161"/>
          <p:cNvSpPr txBox="1">
            <a:spLocks noGrp="1"/>
          </p:cNvSpPr>
          <p:nvPr>
            <p:ph type="body" idx="4294967295"/>
          </p:nvPr>
        </p:nvSpPr>
        <p:spPr>
          <a:xfrm>
            <a:off x="457175" y="2009825"/>
            <a:ext cx="2746800" cy="1853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175" name="Google Shape;1175;p161"/>
          <p:cNvSpPr txBox="1"/>
          <p:nvPr/>
        </p:nvSpPr>
        <p:spPr>
          <a:xfrm>
            <a:off x="3327625" y="2016775"/>
            <a:ext cx="5097000" cy="659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--from-literal="city=Ann Arbor" --from-literal=state=Michigan</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176" name="Google Shape;1176;p161"/>
          <p:cNvSpPr txBox="1"/>
          <p:nvPr/>
        </p:nvSpPr>
        <p:spPr>
          <a:xfrm>
            <a:off x="457200" y="3972250"/>
            <a:ext cx="79674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lang="en" sz="1000" b="1">
                <a:solidFill>
                  <a:srgbClr val="783F04"/>
                </a:solidFill>
                <a:latin typeface="Roboto Mono"/>
                <a:ea typeface="Roboto Mono"/>
                <a:cs typeface="Roboto Mono"/>
                <a:sym typeface="Roboto Mono"/>
              </a:rPr>
              <a:t>--from-file=cm/city --from-file=cm/state</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177" name="Google Shape;1177;p161"/>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ConfigMap</a:t>
            </a:r>
            <a:r>
              <a:rPr lang="en" sz="2400"/>
              <a:t> with the same content!</a:t>
            </a:r>
            <a:endParaRPr sz="2400"/>
          </a:p>
        </p:txBody>
      </p:sp>
      <p:sp>
        <p:nvSpPr>
          <p:cNvPr id="1178" name="Google Shape;1178;p161"/>
          <p:cNvSpPr txBox="1"/>
          <p:nvPr/>
        </p:nvSpPr>
        <p:spPr>
          <a:xfrm>
            <a:off x="3327625" y="2785713"/>
            <a:ext cx="50970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lang="en" sz="1000" b="1">
                <a:solidFill>
                  <a:srgbClr val="783F04"/>
                </a:solidFill>
                <a:latin typeface="Roboto Mono"/>
                <a:ea typeface="Roboto Mono"/>
                <a:cs typeface="Roboto Mono"/>
                <a:sym typeface="Roboto Mono"/>
              </a:rPr>
              <a:t>--from-file=cm/</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62"/>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ConfigMap Example</a:t>
            </a:r>
            <a:endParaRPr/>
          </a:p>
          <a:p>
            <a:pPr marL="0" lvl="0" indent="0" algn="ctr" rtl="0">
              <a:spcBef>
                <a:spcPts val="0"/>
              </a:spcBef>
              <a:spcAft>
                <a:spcPts val="0"/>
              </a:spcAft>
              <a:buNone/>
            </a:pPr>
            <a:endParaRPr/>
          </a:p>
        </p:txBody>
      </p:sp>
      <p:sp>
        <p:nvSpPr>
          <p:cNvPr id="1184" name="Google Shape;1184;p162"/>
          <p:cNvSpPr txBox="1">
            <a:spLocks noGrp="1"/>
          </p:cNvSpPr>
          <p:nvPr>
            <p:ph type="body" idx="4294967295"/>
          </p:nvPr>
        </p:nvSpPr>
        <p:spPr>
          <a:xfrm>
            <a:off x="457175" y="2009825"/>
            <a:ext cx="2746800" cy="1853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185" name="Google Shape;1185;p162"/>
          <p:cNvSpPr txBox="1"/>
          <p:nvPr/>
        </p:nvSpPr>
        <p:spPr>
          <a:xfrm>
            <a:off x="3327625" y="2016775"/>
            <a:ext cx="5097000" cy="659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--from-literal="city=Ann Arbor" --from-literal=state=Michigan</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186" name="Google Shape;1186;p162"/>
          <p:cNvSpPr txBox="1"/>
          <p:nvPr/>
        </p:nvSpPr>
        <p:spPr>
          <a:xfrm>
            <a:off x="457200" y="3972250"/>
            <a:ext cx="79674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lang="en" sz="1000" b="1">
                <a:solidFill>
                  <a:srgbClr val="783F04"/>
                </a:solidFill>
                <a:latin typeface="Roboto Mono"/>
                <a:ea typeface="Roboto Mono"/>
                <a:cs typeface="Roboto Mono"/>
                <a:sym typeface="Roboto Mono"/>
              </a:rPr>
              <a:t>--from-file=cm/city --from-file=cm/state</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187" name="Google Shape;1187;p162"/>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ConfigMap</a:t>
            </a:r>
            <a:r>
              <a:rPr lang="en" sz="2400"/>
              <a:t> with the same content!</a:t>
            </a:r>
            <a:endParaRPr sz="2400"/>
          </a:p>
        </p:txBody>
      </p:sp>
      <p:sp>
        <p:nvSpPr>
          <p:cNvPr id="1188" name="Google Shape;1188;p162"/>
          <p:cNvSpPr txBox="1"/>
          <p:nvPr/>
        </p:nvSpPr>
        <p:spPr>
          <a:xfrm>
            <a:off x="3327625" y="2785713"/>
            <a:ext cx="50970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lang="en" sz="1000" b="1">
                <a:solidFill>
                  <a:srgbClr val="783F04"/>
                </a:solidFill>
                <a:latin typeface="Roboto Mono"/>
                <a:ea typeface="Roboto Mono"/>
                <a:cs typeface="Roboto Mono"/>
                <a:sym typeface="Roboto Mono"/>
              </a:rPr>
              <a:t>--from-file=cm/</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
        <p:nvSpPr>
          <p:cNvPr id="1189" name="Google Shape;1189;p162"/>
          <p:cNvSpPr/>
          <p:nvPr/>
        </p:nvSpPr>
        <p:spPr>
          <a:xfrm>
            <a:off x="3541725" y="2198875"/>
            <a:ext cx="4776900" cy="295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63"/>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ConfigMap Example</a:t>
            </a:r>
            <a:endParaRPr/>
          </a:p>
          <a:p>
            <a:pPr marL="0" lvl="0" indent="0" algn="ctr" rtl="0">
              <a:spcBef>
                <a:spcPts val="0"/>
              </a:spcBef>
              <a:spcAft>
                <a:spcPts val="0"/>
              </a:spcAft>
              <a:buNone/>
            </a:pPr>
            <a:endParaRPr/>
          </a:p>
        </p:txBody>
      </p:sp>
      <p:sp>
        <p:nvSpPr>
          <p:cNvPr id="1195" name="Google Shape;1195;p163"/>
          <p:cNvSpPr txBox="1">
            <a:spLocks noGrp="1"/>
          </p:cNvSpPr>
          <p:nvPr>
            <p:ph type="body" idx="4294967295"/>
          </p:nvPr>
        </p:nvSpPr>
        <p:spPr>
          <a:xfrm>
            <a:off x="457175" y="2009825"/>
            <a:ext cx="2746800" cy="1853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196" name="Google Shape;1196;p163"/>
          <p:cNvSpPr txBox="1"/>
          <p:nvPr/>
        </p:nvSpPr>
        <p:spPr>
          <a:xfrm>
            <a:off x="3327625" y="2016775"/>
            <a:ext cx="5097000" cy="659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--from-literal="city=Ann Arbor" --from-literal=state=Michigan</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197" name="Google Shape;1197;p163"/>
          <p:cNvSpPr txBox="1"/>
          <p:nvPr/>
        </p:nvSpPr>
        <p:spPr>
          <a:xfrm>
            <a:off x="457200" y="3972250"/>
            <a:ext cx="79674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lang="en" sz="1000" b="1">
                <a:solidFill>
                  <a:srgbClr val="783F04"/>
                </a:solidFill>
                <a:latin typeface="Roboto Mono"/>
                <a:ea typeface="Roboto Mono"/>
                <a:cs typeface="Roboto Mono"/>
                <a:sym typeface="Roboto Mono"/>
              </a:rPr>
              <a:t>--from-file=cm/city --from-file=cm/state</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198" name="Google Shape;1198;p163"/>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ConfigMap</a:t>
            </a:r>
            <a:r>
              <a:rPr lang="en" sz="2400"/>
              <a:t> with the same content!</a:t>
            </a:r>
            <a:endParaRPr sz="2400"/>
          </a:p>
        </p:txBody>
      </p:sp>
      <p:sp>
        <p:nvSpPr>
          <p:cNvPr id="1199" name="Google Shape;1199;p163"/>
          <p:cNvSpPr txBox="1"/>
          <p:nvPr/>
        </p:nvSpPr>
        <p:spPr>
          <a:xfrm>
            <a:off x="3327625" y="2785713"/>
            <a:ext cx="50970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lang="en" sz="1000" b="1">
                <a:solidFill>
                  <a:srgbClr val="783F04"/>
                </a:solidFill>
                <a:latin typeface="Roboto Mono"/>
                <a:ea typeface="Roboto Mono"/>
                <a:cs typeface="Roboto Mono"/>
                <a:sym typeface="Roboto Mono"/>
              </a:rPr>
              <a:t>--from-file=cm/</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
        <p:nvSpPr>
          <p:cNvPr id="1200" name="Google Shape;1200;p163"/>
          <p:cNvSpPr/>
          <p:nvPr/>
        </p:nvSpPr>
        <p:spPr>
          <a:xfrm>
            <a:off x="6339950" y="3413000"/>
            <a:ext cx="1294800" cy="295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64"/>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ConfigMap Example</a:t>
            </a:r>
            <a:endParaRPr/>
          </a:p>
          <a:p>
            <a:pPr marL="0" lvl="0" indent="0" algn="ctr" rtl="0">
              <a:spcBef>
                <a:spcPts val="0"/>
              </a:spcBef>
              <a:spcAft>
                <a:spcPts val="0"/>
              </a:spcAft>
              <a:buNone/>
            </a:pPr>
            <a:endParaRPr/>
          </a:p>
        </p:txBody>
      </p:sp>
      <p:sp>
        <p:nvSpPr>
          <p:cNvPr id="1206" name="Google Shape;1206;p164"/>
          <p:cNvSpPr txBox="1">
            <a:spLocks noGrp="1"/>
          </p:cNvSpPr>
          <p:nvPr>
            <p:ph type="body" idx="4294967295"/>
          </p:nvPr>
        </p:nvSpPr>
        <p:spPr>
          <a:xfrm>
            <a:off x="457175" y="2009825"/>
            <a:ext cx="2746800" cy="1853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207" name="Google Shape;1207;p164"/>
          <p:cNvSpPr txBox="1"/>
          <p:nvPr/>
        </p:nvSpPr>
        <p:spPr>
          <a:xfrm>
            <a:off x="3327625" y="2016775"/>
            <a:ext cx="5097000" cy="659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--from-literal="city=Ann Arbor" --from-literal=state=Michigan</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208" name="Google Shape;1208;p164"/>
          <p:cNvSpPr txBox="1"/>
          <p:nvPr/>
        </p:nvSpPr>
        <p:spPr>
          <a:xfrm>
            <a:off x="457200" y="3972250"/>
            <a:ext cx="79674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lang="en" sz="1000" b="1">
                <a:solidFill>
                  <a:srgbClr val="783F04"/>
                </a:solidFill>
                <a:latin typeface="Roboto Mono"/>
                <a:ea typeface="Roboto Mono"/>
                <a:cs typeface="Roboto Mono"/>
                <a:sym typeface="Roboto Mono"/>
              </a:rPr>
              <a:t>--from-file=cm/city --from-file=cm/state</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209" name="Google Shape;1209;p164"/>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ConfigMap</a:t>
            </a:r>
            <a:r>
              <a:rPr lang="en" sz="2400"/>
              <a:t> with the same content!</a:t>
            </a:r>
            <a:endParaRPr sz="2400"/>
          </a:p>
        </p:txBody>
      </p:sp>
      <p:sp>
        <p:nvSpPr>
          <p:cNvPr id="1210" name="Google Shape;1210;p164"/>
          <p:cNvSpPr txBox="1"/>
          <p:nvPr/>
        </p:nvSpPr>
        <p:spPr>
          <a:xfrm>
            <a:off x="3327625" y="2785713"/>
            <a:ext cx="50970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lang="en" sz="1000" b="1">
                <a:solidFill>
                  <a:srgbClr val="783F04"/>
                </a:solidFill>
                <a:latin typeface="Roboto Mono"/>
                <a:ea typeface="Roboto Mono"/>
                <a:cs typeface="Roboto Mono"/>
                <a:sym typeface="Roboto Mono"/>
              </a:rPr>
              <a:t>--from-file=cm/</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
        <p:nvSpPr>
          <p:cNvPr id="1211" name="Google Shape;1211;p164"/>
          <p:cNvSpPr/>
          <p:nvPr/>
        </p:nvSpPr>
        <p:spPr>
          <a:xfrm>
            <a:off x="3541725" y="4581175"/>
            <a:ext cx="3197700" cy="295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6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Secret</a:t>
            </a:r>
            <a:endParaRPr/>
          </a:p>
        </p:txBody>
      </p:sp>
      <p:sp>
        <p:nvSpPr>
          <p:cNvPr id="1217" name="Google Shape;1217;p165"/>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Functionally identical to a </a:t>
            </a:r>
            <a:r>
              <a:rPr lang="en" sz="2400">
                <a:solidFill>
                  <a:srgbClr val="000000"/>
                </a:solidFill>
              </a:rPr>
              <a:t>ConfigMap.</a:t>
            </a:r>
            <a:endParaRPr sz="2400"/>
          </a:p>
          <a:p>
            <a:pPr marL="457200" lvl="0" indent="-381000" algn="l" rtl="0">
              <a:spcBef>
                <a:spcPts val="1000"/>
              </a:spcBef>
              <a:spcAft>
                <a:spcPts val="0"/>
              </a:spcAft>
              <a:buSzPts val="2400"/>
              <a:buChar char="●"/>
            </a:pPr>
            <a:r>
              <a:rPr lang="en" sz="2400"/>
              <a:t>Stored as </a:t>
            </a:r>
            <a:r>
              <a:rPr lang="en" sz="2400" b="1"/>
              <a:t>base64 encoded content.</a:t>
            </a:r>
            <a:endParaRPr sz="2400"/>
          </a:p>
          <a:p>
            <a:pPr marL="457200" lvl="0" indent="-381000" algn="l" rtl="0">
              <a:spcBef>
                <a:spcPts val="1000"/>
              </a:spcBef>
              <a:spcAft>
                <a:spcPts val="0"/>
              </a:spcAft>
              <a:buSzPts val="2400"/>
              <a:buChar char="●"/>
            </a:pPr>
            <a:r>
              <a:rPr lang="en" sz="2400"/>
              <a:t>Encrypted at rest within etcd (</a:t>
            </a:r>
            <a:r>
              <a:rPr lang="en" sz="2400" b="1"/>
              <a:t>if configured!</a:t>
            </a:r>
            <a:r>
              <a:rPr lang="en" sz="2400"/>
              <a:t>).</a:t>
            </a:r>
            <a:endParaRPr sz="2400"/>
          </a:p>
          <a:p>
            <a:pPr marL="457200" lvl="0" indent="-381000" algn="l" rtl="0">
              <a:spcBef>
                <a:spcPts val="1000"/>
              </a:spcBef>
              <a:spcAft>
                <a:spcPts val="0"/>
              </a:spcAft>
              <a:buSzPts val="2400"/>
              <a:buChar char="●"/>
            </a:pPr>
            <a:r>
              <a:rPr lang="en" sz="2400"/>
              <a:t>Ideal for username/passwords, certificates or other sensitive information that should not be stored in a container.</a:t>
            </a:r>
            <a:endParaRPr sz="2400"/>
          </a:p>
          <a:p>
            <a:pPr marL="457200" lvl="0" indent="-381000" algn="l" rtl="0">
              <a:spcBef>
                <a:spcPts val="1000"/>
              </a:spcBef>
              <a:spcAft>
                <a:spcPts val="1000"/>
              </a:spcAft>
              <a:buSzPts val="2400"/>
              <a:buChar char="●"/>
            </a:pPr>
            <a:r>
              <a:rPr lang="en" sz="2400"/>
              <a:t>Can be created from a manifest, literals, directories, or from files directly.</a:t>
            </a:r>
            <a:endParaRPr sz="240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6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Secret</a:t>
            </a:r>
            <a:endParaRPr/>
          </a:p>
        </p:txBody>
      </p:sp>
      <p:sp>
        <p:nvSpPr>
          <p:cNvPr id="1223" name="Google Shape;1223;p166"/>
          <p:cNvSpPr txBox="1">
            <a:spLocks noGrp="1"/>
          </p:cNvSpPr>
          <p:nvPr>
            <p:ph type="body" idx="1"/>
          </p:nvPr>
        </p:nvSpPr>
        <p:spPr>
          <a:xfrm>
            <a:off x="457200" y="1200150"/>
            <a:ext cx="4816500" cy="37257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solidFill>
                  <a:srgbClr val="1155CC"/>
                </a:solidFill>
                <a:latin typeface="Roboto Mono"/>
                <a:ea typeface="Roboto Mono"/>
                <a:cs typeface="Roboto Mono"/>
                <a:sym typeface="Roboto Mono"/>
              </a:rPr>
              <a:t>type: </a:t>
            </a:r>
            <a:r>
              <a:rPr lang="en" sz="1800"/>
              <a:t>There are three different types of secrets within Kubernetes:</a:t>
            </a:r>
            <a:endParaRPr sz="1800"/>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docker-registry </a:t>
            </a:r>
            <a:r>
              <a:rPr lang="en" sz="1800"/>
              <a:t>- credentials used to authenticate to a container registry</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generic/Opaque </a:t>
            </a:r>
            <a:r>
              <a:rPr lang="en" sz="1800"/>
              <a:t>- literal values from different sources</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tls</a:t>
            </a:r>
            <a:r>
              <a:rPr lang="en" sz="1800"/>
              <a:t> - a certificate based secret</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data: </a:t>
            </a:r>
            <a:r>
              <a:rPr lang="en" sz="1800">
                <a:solidFill>
                  <a:srgbClr val="000000"/>
                </a:solidFill>
              </a:rPr>
              <a:t>Contains key-value pairs of base64 encoded content.</a:t>
            </a:r>
            <a:endParaRPr sz="1800">
              <a:solidFill>
                <a:srgbClr val="000000"/>
              </a:solidFill>
            </a:endParaRPr>
          </a:p>
        </p:txBody>
      </p:sp>
      <p:sp>
        <p:nvSpPr>
          <p:cNvPr id="1224" name="Google Shape;1224;p166"/>
          <p:cNvSpPr txBox="1">
            <a:spLocks noGrp="1"/>
          </p:cNvSpPr>
          <p:nvPr>
            <p:ph type="body" idx="2"/>
          </p:nvPr>
        </p:nvSpPr>
        <p:spPr>
          <a:xfrm>
            <a:off x="5456075" y="1200150"/>
            <a:ext cx="32307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manifest-secret</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1155CC"/>
              </a:solidFill>
              <a:latin typeface="Roboto Mono"/>
              <a:ea typeface="Roboto Mono"/>
              <a:cs typeface="Roboto Mono"/>
              <a:sym typeface="Roboto Mono"/>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167"/>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Secret Example</a:t>
            </a:r>
            <a:endParaRPr/>
          </a:p>
          <a:p>
            <a:pPr marL="0" lvl="0" indent="0" algn="ctr" rtl="0">
              <a:spcBef>
                <a:spcPts val="0"/>
              </a:spcBef>
              <a:spcAft>
                <a:spcPts val="0"/>
              </a:spcAft>
              <a:buNone/>
            </a:pPr>
            <a:endParaRPr/>
          </a:p>
        </p:txBody>
      </p:sp>
      <p:sp>
        <p:nvSpPr>
          <p:cNvPr id="1230" name="Google Shape;1230;p167"/>
          <p:cNvSpPr txBox="1">
            <a:spLocks noGrp="1"/>
          </p:cNvSpPr>
          <p:nvPr>
            <p:ph type="body" idx="4294967295"/>
          </p:nvPr>
        </p:nvSpPr>
        <p:spPr>
          <a:xfrm>
            <a:off x="457200" y="1902750"/>
            <a:ext cx="3205200" cy="2024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400">
              <a:solidFill>
                <a:srgbClr val="CC0000"/>
              </a:solidFill>
              <a:latin typeface="Roboto Mono"/>
              <a:ea typeface="Roboto Mono"/>
              <a:cs typeface="Roboto Mono"/>
              <a:sym typeface="Roboto Mono"/>
            </a:endParaRPr>
          </a:p>
        </p:txBody>
      </p:sp>
      <p:sp>
        <p:nvSpPr>
          <p:cNvPr id="1231" name="Google Shape;1231;p167"/>
          <p:cNvSpPr txBox="1"/>
          <p:nvPr/>
        </p:nvSpPr>
        <p:spPr>
          <a:xfrm>
            <a:off x="3754175" y="1902750"/>
            <a:ext cx="4932600" cy="857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--from-literal=password=mypassword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32" name="Google Shape;1232;p167"/>
          <p:cNvSpPr txBox="1"/>
          <p:nvPr/>
        </p:nvSpPr>
        <p:spPr>
          <a:xfrm>
            <a:off x="457200" y="4006875"/>
            <a:ext cx="8229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lang="en" sz="1000" b="1">
                <a:solidFill>
                  <a:srgbClr val="783F04"/>
                </a:solidFill>
                <a:latin typeface="Roboto Mono"/>
                <a:ea typeface="Roboto Mono"/>
                <a:cs typeface="Roboto Mono"/>
                <a:sym typeface="Roboto Mono"/>
              </a:rPr>
              <a:t>-from-file=secret/username --from-file=secret/password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33" name="Google Shape;1233;p167"/>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Secret</a:t>
            </a:r>
            <a:r>
              <a:rPr lang="en" sz="2400"/>
              <a:t> with the same content!</a:t>
            </a:r>
            <a:endParaRPr sz="2400"/>
          </a:p>
        </p:txBody>
      </p:sp>
      <p:sp>
        <p:nvSpPr>
          <p:cNvPr id="1234" name="Google Shape;1234;p167"/>
          <p:cNvSpPr txBox="1"/>
          <p:nvPr/>
        </p:nvSpPr>
        <p:spPr>
          <a:xfrm>
            <a:off x="3754300" y="2886125"/>
            <a:ext cx="4932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lang="en" sz="1000" b="1">
                <a:solidFill>
                  <a:srgbClr val="783F04"/>
                </a:solidFill>
                <a:latin typeface="Roboto Mono"/>
                <a:ea typeface="Roboto Mono"/>
                <a:cs typeface="Roboto Mono"/>
                <a:sym typeface="Roboto Mono"/>
              </a:rPr>
              <a:t>-from-file=secret/</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168"/>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Secret Example</a:t>
            </a:r>
            <a:endParaRPr/>
          </a:p>
          <a:p>
            <a:pPr marL="0" lvl="0" indent="0" algn="ctr" rtl="0">
              <a:spcBef>
                <a:spcPts val="0"/>
              </a:spcBef>
              <a:spcAft>
                <a:spcPts val="0"/>
              </a:spcAft>
              <a:buNone/>
            </a:pPr>
            <a:endParaRPr/>
          </a:p>
        </p:txBody>
      </p:sp>
      <p:sp>
        <p:nvSpPr>
          <p:cNvPr id="1240" name="Google Shape;1240;p168"/>
          <p:cNvSpPr txBox="1">
            <a:spLocks noGrp="1"/>
          </p:cNvSpPr>
          <p:nvPr>
            <p:ph type="body" idx="4294967295"/>
          </p:nvPr>
        </p:nvSpPr>
        <p:spPr>
          <a:xfrm>
            <a:off x="457200" y="1902750"/>
            <a:ext cx="3205200" cy="2024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400">
              <a:solidFill>
                <a:srgbClr val="CC0000"/>
              </a:solidFill>
              <a:latin typeface="Roboto Mono"/>
              <a:ea typeface="Roboto Mono"/>
              <a:cs typeface="Roboto Mono"/>
              <a:sym typeface="Roboto Mono"/>
            </a:endParaRPr>
          </a:p>
        </p:txBody>
      </p:sp>
      <p:sp>
        <p:nvSpPr>
          <p:cNvPr id="1241" name="Google Shape;1241;p168"/>
          <p:cNvSpPr txBox="1"/>
          <p:nvPr/>
        </p:nvSpPr>
        <p:spPr>
          <a:xfrm>
            <a:off x="3754175" y="1902750"/>
            <a:ext cx="4932600" cy="857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--from-literal=password=mypassword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42" name="Google Shape;1242;p168"/>
          <p:cNvSpPr txBox="1"/>
          <p:nvPr/>
        </p:nvSpPr>
        <p:spPr>
          <a:xfrm>
            <a:off x="457200" y="4006875"/>
            <a:ext cx="8229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lang="en" sz="1000" b="1">
                <a:solidFill>
                  <a:srgbClr val="783F04"/>
                </a:solidFill>
                <a:latin typeface="Roboto Mono"/>
                <a:ea typeface="Roboto Mono"/>
                <a:cs typeface="Roboto Mono"/>
                <a:sym typeface="Roboto Mono"/>
              </a:rPr>
              <a:t>-from-file=secret/username --from-file=secret/password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43" name="Google Shape;1243;p168"/>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Secret</a:t>
            </a:r>
            <a:r>
              <a:rPr lang="en" sz="2400"/>
              <a:t> with the same content!</a:t>
            </a:r>
            <a:endParaRPr sz="2400"/>
          </a:p>
        </p:txBody>
      </p:sp>
      <p:sp>
        <p:nvSpPr>
          <p:cNvPr id="1244" name="Google Shape;1244;p168"/>
          <p:cNvSpPr txBox="1"/>
          <p:nvPr/>
        </p:nvSpPr>
        <p:spPr>
          <a:xfrm>
            <a:off x="3754300" y="2886125"/>
            <a:ext cx="4932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lang="en" sz="1000" b="1">
                <a:solidFill>
                  <a:srgbClr val="783F04"/>
                </a:solidFill>
                <a:latin typeface="Roboto Mono"/>
                <a:ea typeface="Roboto Mono"/>
                <a:cs typeface="Roboto Mono"/>
                <a:sym typeface="Roboto Mono"/>
              </a:rPr>
              <a:t>-from-file=secret/</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45" name="Google Shape;1245;p168"/>
          <p:cNvSpPr/>
          <p:nvPr/>
        </p:nvSpPr>
        <p:spPr>
          <a:xfrm>
            <a:off x="3972425" y="2119475"/>
            <a:ext cx="2755500" cy="3999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Stats</a:t>
            </a:r>
            <a:endParaRPr/>
          </a:p>
        </p:txBody>
      </p:sp>
      <p:sp>
        <p:nvSpPr>
          <p:cNvPr id="164" name="Google Shape;164;p25"/>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Over 42,000 stars on Github</a:t>
            </a:r>
            <a:endParaRPr/>
          </a:p>
          <a:p>
            <a:pPr marL="457200" lvl="0" indent="-419100" algn="l" rtl="0">
              <a:spcBef>
                <a:spcPts val="1000"/>
              </a:spcBef>
              <a:spcAft>
                <a:spcPts val="0"/>
              </a:spcAft>
              <a:buSzPts val="3000"/>
              <a:buChar char="●"/>
            </a:pPr>
            <a:r>
              <a:rPr lang="en"/>
              <a:t>1800+ Contributors to K8s Core</a:t>
            </a:r>
            <a:endParaRPr/>
          </a:p>
          <a:p>
            <a:pPr marL="457200" lvl="0" indent="-419100" algn="l" rtl="0">
              <a:spcBef>
                <a:spcPts val="1000"/>
              </a:spcBef>
              <a:spcAft>
                <a:spcPts val="0"/>
              </a:spcAft>
              <a:buSzPts val="3000"/>
              <a:buChar char="●"/>
            </a:pPr>
            <a:r>
              <a:rPr lang="en"/>
              <a:t>Most discussed Repository by a large margin</a:t>
            </a:r>
            <a:endParaRPr/>
          </a:p>
          <a:p>
            <a:pPr marL="457200" lvl="0" indent="-419100" algn="l" rtl="0">
              <a:spcBef>
                <a:spcPts val="1000"/>
              </a:spcBef>
              <a:spcAft>
                <a:spcPts val="1000"/>
              </a:spcAft>
              <a:buSzPts val="3000"/>
              <a:buChar char="●"/>
            </a:pPr>
            <a:r>
              <a:rPr lang="en" b="1"/>
              <a:t>50,000+</a:t>
            </a:r>
            <a:r>
              <a:rPr lang="en"/>
              <a:t> users in Slack Team</a:t>
            </a:r>
            <a:endParaRPr/>
          </a:p>
        </p:txBody>
      </p:sp>
      <p:pic>
        <p:nvPicPr>
          <p:cNvPr id="165" name="Google Shape;165;p25"/>
          <p:cNvPicPr preferRelativeResize="0"/>
          <p:nvPr/>
        </p:nvPicPr>
        <p:blipFill>
          <a:blip r:embed="rId3">
            <a:alphaModFix/>
          </a:blip>
          <a:stretch>
            <a:fillRect/>
          </a:stretch>
        </p:blipFill>
        <p:spPr>
          <a:xfrm>
            <a:off x="6987200" y="1200150"/>
            <a:ext cx="1699600" cy="1412801"/>
          </a:xfrm>
          <a:prstGeom prst="rect">
            <a:avLst/>
          </a:prstGeom>
          <a:noFill/>
          <a:ln>
            <a:noFill/>
          </a:ln>
        </p:spPr>
      </p:pic>
      <p:sp>
        <p:nvSpPr>
          <p:cNvPr id="166" name="Google Shape;166;p25"/>
          <p:cNvSpPr txBox="1"/>
          <p:nvPr/>
        </p:nvSpPr>
        <p:spPr>
          <a:xfrm>
            <a:off x="8289900" y="4785700"/>
            <a:ext cx="854100" cy="3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10/2018</a:t>
            </a:r>
            <a:endParaRPr sz="120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169"/>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Secret Example</a:t>
            </a:r>
            <a:endParaRPr/>
          </a:p>
          <a:p>
            <a:pPr marL="0" lvl="0" indent="0" algn="ctr" rtl="0">
              <a:spcBef>
                <a:spcPts val="0"/>
              </a:spcBef>
              <a:spcAft>
                <a:spcPts val="0"/>
              </a:spcAft>
              <a:buNone/>
            </a:pPr>
            <a:endParaRPr/>
          </a:p>
        </p:txBody>
      </p:sp>
      <p:sp>
        <p:nvSpPr>
          <p:cNvPr id="1251" name="Google Shape;1251;p169"/>
          <p:cNvSpPr txBox="1">
            <a:spLocks noGrp="1"/>
          </p:cNvSpPr>
          <p:nvPr>
            <p:ph type="body" idx="4294967295"/>
          </p:nvPr>
        </p:nvSpPr>
        <p:spPr>
          <a:xfrm>
            <a:off x="457200" y="1902750"/>
            <a:ext cx="3205200" cy="2024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400">
              <a:solidFill>
                <a:srgbClr val="CC0000"/>
              </a:solidFill>
              <a:latin typeface="Roboto Mono"/>
              <a:ea typeface="Roboto Mono"/>
              <a:cs typeface="Roboto Mono"/>
              <a:sym typeface="Roboto Mono"/>
            </a:endParaRPr>
          </a:p>
        </p:txBody>
      </p:sp>
      <p:sp>
        <p:nvSpPr>
          <p:cNvPr id="1252" name="Google Shape;1252;p169"/>
          <p:cNvSpPr txBox="1"/>
          <p:nvPr/>
        </p:nvSpPr>
        <p:spPr>
          <a:xfrm>
            <a:off x="3754175" y="1902750"/>
            <a:ext cx="4932600" cy="857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--from-literal=password=mypassword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53" name="Google Shape;1253;p169"/>
          <p:cNvSpPr txBox="1"/>
          <p:nvPr/>
        </p:nvSpPr>
        <p:spPr>
          <a:xfrm>
            <a:off x="457200" y="4006875"/>
            <a:ext cx="8229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lang="en" sz="1000" b="1">
                <a:solidFill>
                  <a:srgbClr val="783F04"/>
                </a:solidFill>
                <a:latin typeface="Roboto Mono"/>
                <a:ea typeface="Roboto Mono"/>
                <a:cs typeface="Roboto Mono"/>
                <a:sym typeface="Roboto Mono"/>
              </a:rPr>
              <a:t>-from-file=secret/username --from-file=secret/password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54" name="Google Shape;1254;p169"/>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Secret</a:t>
            </a:r>
            <a:r>
              <a:rPr lang="en" sz="2400"/>
              <a:t> with the same content!</a:t>
            </a:r>
            <a:endParaRPr sz="2400"/>
          </a:p>
        </p:txBody>
      </p:sp>
      <p:sp>
        <p:nvSpPr>
          <p:cNvPr id="1255" name="Google Shape;1255;p169"/>
          <p:cNvSpPr txBox="1"/>
          <p:nvPr/>
        </p:nvSpPr>
        <p:spPr>
          <a:xfrm>
            <a:off x="3754300" y="2886125"/>
            <a:ext cx="4932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lang="en" sz="1000" b="1">
                <a:solidFill>
                  <a:srgbClr val="783F04"/>
                </a:solidFill>
                <a:latin typeface="Roboto Mono"/>
                <a:ea typeface="Roboto Mono"/>
                <a:cs typeface="Roboto Mono"/>
                <a:sym typeface="Roboto Mono"/>
              </a:rPr>
              <a:t>-from-file=secret/</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56" name="Google Shape;1256;p169"/>
          <p:cNvSpPr/>
          <p:nvPr/>
        </p:nvSpPr>
        <p:spPr>
          <a:xfrm>
            <a:off x="7083800" y="3501725"/>
            <a:ext cx="1530300" cy="2838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170"/>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Secret Example</a:t>
            </a:r>
            <a:endParaRPr/>
          </a:p>
          <a:p>
            <a:pPr marL="0" lvl="0" indent="0" algn="ctr" rtl="0">
              <a:spcBef>
                <a:spcPts val="0"/>
              </a:spcBef>
              <a:spcAft>
                <a:spcPts val="0"/>
              </a:spcAft>
              <a:buNone/>
            </a:pPr>
            <a:endParaRPr/>
          </a:p>
        </p:txBody>
      </p:sp>
      <p:sp>
        <p:nvSpPr>
          <p:cNvPr id="1262" name="Google Shape;1262;p170"/>
          <p:cNvSpPr txBox="1">
            <a:spLocks noGrp="1"/>
          </p:cNvSpPr>
          <p:nvPr>
            <p:ph type="body" idx="4294967295"/>
          </p:nvPr>
        </p:nvSpPr>
        <p:spPr>
          <a:xfrm>
            <a:off x="457200" y="1902750"/>
            <a:ext cx="3205200" cy="2024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400">
              <a:solidFill>
                <a:srgbClr val="CC0000"/>
              </a:solidFill>
              <a:latin typeface="Roboto Mono"/>
              <a:ea typeface="Roboto Mono"/>
              <a:cs typeface="Roboto Mono"/>
              <a:sym typeface="Roboto Mono"/>
            </a:endParaRPr>
          </a:p>
        </p:txBody>
      </p:sp>
      <p:sp>
        <p:nvSpPr>
          <p:cNvPr id="1263" name="Google Shape;1263;p170"/>
          <p:cNvSpPr txBox="1"/>
          <p:nvPr/>
        </p:nvSpPr>
        <p:spPr>
          <a:xfrm>
            <a:off x="3754175" y="1902750"/>
            <a:ext cx="4932600" cy="857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--from-literal=password=mypassword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64" name="Google Shape;1264;p170"/>
          <p:cNvSpPr txBox="1"/>
          <p:nvPr/>
        </p:nvSpPr>
        <p:spPr>
          <a:xfrm>
            <a:off x="457200" y="4006875"/>
            <a:ext cx="8229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lang="en" sz="1000" b="1">
                <a:solidFill>
                  <a:srgbClr val="783F04"/>
                </a:solidFill>
                <a:latin typeface="Roboto Mono"/>
                <a:ea typeface="Roboto Mono"/>
                <a:cs typeface="Roboto Mono"/>
                <a:sym typeface="Roboto Mono"/>
              </a:rPr>
              <a:t>-from-file=secret/username --from-file=secret/password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65" name="Google Shape;1265;p170"/>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Secret</a:t>
            </a:r>
            <a:r>
              <a:rPr lang="en" sz="2400"/>
              <a:t> with the same content!</a:t>
            </a:r>
            <a:endParaRPr sz="2400"/>
          </a:p>
        </p:txBody>
      </p:sp>
      <p:sp>
        <p:nvSpPr>
          <p:cNvPr id="1266" name="Google Shape;1266;p170"/>
          <p:cNvSpPr txBox="1"/>
          <p:nvPr/>
        </p:nvSpPr>
        <p:spPr>
          <a:xfrm>
            <a:off x="3754300" y="2886125"/>
            <a:ext cx="4932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lang="en" sz="1000" b="1">
                <a:solidFill>
                  <a:srgbClr val="783F04"/>
                </a:solidFill>
                <a:latin typeface="Roboto Mono"/>
                <a:ea typeface="Roboto Mono"/>
                <a:cs typeface="Roboto Mono"/>
                <a:sym typeface="Roboto Mono"/>
              </a:rPr>
              <a:t>-from-file=secret/</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67" name="Google Shape;1267;p170"/>
          <p:cNvSpPr/>
          <p:nvPr/>
        </p:nvSpPr>
        <p:spPr>
          <a:xfrm>
            <a:off x="3846150" y="4580925"/>
            <a:ext cx="4434900" cy="3462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17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Injecting as Environment Variable</a:t>
            </a:r>
            <a:endParaRPr/>
          </a:p>
        </p:txBody>
      </p:sp>
      <p:sp>
        <p:nvSpPr>
          <p:cNvPr id="1273" name="Google Shape;1273;p171"/>
          <p:cNvSpPr txBox="1">
            <a:spLocks noGrp="1"/>
          </p:cNvSpPr>
          <p:nvPr>
            <p:ph type="body" idx="1"/>
          </p:nvPr>
        </p:nvSpPr>
        <p:spPr>
          <a:xfrm>
            <a:off x="457200"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cm-env-example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[“printenv 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env:</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 name: </a:t>
            </a:r>
            <a:r>
              <a:rPr lang="en" sz="1200" b="1">
                <a:solidFill>
                  <a:srgbClr val="CC0000"/>
                </a:solidFill>
                <a:latin typeface="Roboto Mono"/>
                <a:ea typeface="Roboto Mono"/>
                <a:cs typeface="Roboto Mono"/>
                <a:sym typeface="Roboto Mono"/>
              </a:rPr>
              <a:t>CITY</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valueFrom:</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configMapKeyRef:</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name: </a:t>
            </a:r>
            <a:r>
              <a:rPr lang="en" sz="1200" b="1">
                <a:solidFill>
                  <a:srgbClr val="CC0000"/>
                </a:solidFill>
                <a:latin typeface="Roboto Mono"/>
                <a:ea typeface="Roboto Mono"/>
                <a:cs typeface="Roboto Mono"/>
                <a:sym typeface="Roboto Mono"/>
              </a:rPr>
              <a:t>manifest-example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key: </a:t>
            </a:r>
            <a:r>
              <a:rPr lang="en" sz="1200" b="1">
                <a:solidFill>
                  <a:srgbClr val="CC0000"/>
                </a:solidFill>
                <a:latin typeface="Roboto Mono"/>
                <a:ea typeface="Roboto Mono"/>
                <a:cs typeface="Roboto Mono"/>
                <a:sym typeface="Roboto Mono"/>
              </a:rPr>
              <a:t>city</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p:txBody>
      </p:sp>
      <p:sp>
        <p:nvSpPr>
          <p:cNvPr id="1274" name="Google Shape;1274;p171"/>
          <p:cNvSpPr txBox="1">
            <a:spLocks noGrp="1"/>
          </p:cNvSpPr>
          <p:nvPr>
            <p:ph type="body" idx="2"/>
          </p:nvPr>
        </p:nvSpPr>
        <p:spPr>
          <a:xfrm>
            <a:off x="4692275"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secret-env-example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[“printenv USERNAME”]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env:</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 name: </a:t>
            </a:r>
            <a:r>
              <a:rPr lang="en" sz="1200" b="1">
                <a:solidFill>
                  <a:srgbClr val="CC0000"/>
                </a:solidFill>
                <a:latin typeface="Roboto Mono"/>
                <a:ea typeface="Roboto Mono"/>
                <a:cs typeface="Roboto Mono"/>
                <a:sym typeface="Roboto Mono"/>
              </a:rPr>
              <a:t>USERNAME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valueFrom:</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secretKeyRef:</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name: </a:t>
            </a:r>
            <a:r>
              <a:rPr lang="en" sz="1200" b="1">
                <a:solidFill>
                  <a:srgbClr val="CC0000"/>
                </a:solidFill>
                <a:latin typeface="Roboto Mono"/>
                <a:ea typeface="Roboto Mono"/>
                <a:cs typeface="Roboto Mono"/>
                <a:sym typeface="Roboto Mono"/>
              </a:rPr>
              <a:t>manifest-example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key: </a:t>
            </a:r>
            <a:r>
              <a:rPr lang="en" sz="1200" b="1">
                <a:solidFill>
                  <a:srgbClr val="CC0000"/>
                </a:solidFill>
                <a:latin typeface="Roboto Mono"/>
                <a:ea typeface="Roboto Mono"/>
                <a:cs typeface="Roboto Mono"/>
                <a:sym typeface="Roboto Mono"/>
              </a:rPr>
              <a:t>username</a:t>
            </a:r>
            <a:endParaRPr sz="1200" b="1">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p:txBody>
      </p:sp>
      <p:sp>
        <p:nvSpPr>
          <p:cNvPr id="1275" name="Google Shape;1275;p171"/>
          <p:cNvSpPr/>
          <p:nvPr/>
        </p:nvSpPr>
        <p:spPr>
          <a:xfrm>
            <a:off x="1150050" y="3407825"/>
            <a:ext cx="2814300" cy="1199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71"/>
          <p:cNvSpPr/>
          <p:nvPr/>
        </p:nvSpPr>
        <p:spPr>
          <a:xfrm>
            <a:off x="5374100" y="3407825"/>
            <a:ext cx="2814300" cy="1199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17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Injecting as Environment Variable</a:t>
            </a:r>
            <a:endParaRPr/>
          </a:p>
        </p:txBody>
      </p:sp>
      <p:sp>
        <p:nvSpPr>
          <p:cNvPr id="1282" name="Google Shape;1282;p172"/>
          <p:cNvSpPr txBox="1">
            <a:spLocks noGrp="1"/>
          </p:cNvSpPr>
          <p:nvPr>
            <p:ph type="body" idx="1"/>
          </p:nvPr>
        </p:nvSpPr>
        <p:spPr>
          <a:xfrm>
            <a:off x="457200"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cm-env-example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command: </a:t>
            </a:r>
            <a:r>
              <a:rPr lang="en" sz="1200" b="1">
                <a:solidFill>
                  <a:srgbClr val="CC0000"/>
                </a:solidFill>
                <a:latin typeface="Roboto Mono"/>
                <a:ea typeface="Roboto Mono"/>
                <a:cs typeface="Roboto Mono"/>
                <a:sym typeface="Roboto Mono"/>
              </a:rPr>
              <a:t>[“/bin/sh”, “-c”]</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args: </a:t>
            </a:r>
            <a:r>
              <a:rPr lang="en" sz="1200" b="1">
                <a:solidFill>
                  <a:srgbClr val="CC0000"/>
                </a:solidFill>
                <a:latin typeface="Roboto Mono"/>
                <a:ea typeface="Roboto Mono"/>
                <a:cs typeface="Roboto Mono"/>
                <a:sym typeface="Roboto Mono"/>
              </a:rPr>
              <a:t>[“printenv CITY”]</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configMapKeyRef:</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p:txBody>
      </p:sp>
      <p:sp>
        <p:nvSpPr>
          <p:cNvPr id="1283" name="Google Shape;1283;p172"/>
          <p:cNvSpPr txBox="1">
            <a:spLocks noGrp="1"/>
          </p:cNvSpPr>
          <p:nvPr>
            <p:ph type="body" idx="2"/>
          </p:nvPr>
        </p:nvSpPr>
        <p:spPr>
          <a:xfrm>
            <a:off x="4692275"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secret-env-example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command: </a:t>
            </a:r>
            <a:r>
              <a:rPr lang="en" sz="1200" b="1">
                <a:solidFill>
                  <a:srgbClr val="CC0000"/>
                </a:solidFill>
                <a:latin typeface="Roboto Mono"/>
                <a:ea typeface="Roboto Mono"/>
                <a:cs typeface="Roboto Mono"/>
                <a:sym typeface="Roboto Mono"/>
              </a:rPr>
              <a:t>[“/bin/sh”, “-c”]</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args: </a:t>
            </a:r>
            <a:r>
              <a:rPr lang="en" sz="1200" b="1">
                <a:solidFill>
                  <a:srgbClr val="CC0000"/>
                </a:solidFill>
                <a:latin typeface="Roboto Mono"/>
                <a:ea typeface="Roboto Mono"/>
                <a:cs typeface="Roboto Mono"/>
                <a:sym typeface="Roboto Mono"/>
              </a:rPr>
              <a:t>[“printenv USERNAME”]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USERNAME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secretKeyRef:</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username</a:t>
            </a:r>
            <a:endParaRPr sz="12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p:txBody>
      </p:sp>
      <p:sp>
        <p:nvSpPr>
          <p:cNvPr id="1284" name="Google Shape;1284;p172"/>
          <p:cNvSpPr/>
          <p:nvPr/>
        </p:nvSpPr>
        <p:spPr>
          <a:xfrm>
            <a:off x="1047300" y="2928050"/>
            <a:ext cx="2814300" cy="712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72"/>
          <p:cNvSpPr/>
          <p:nvPr/>
        </p:nvSpPr>
        <p:spPr>
          <a:xfrm>
            <a:off x="5282375" y="2928050"/>
            <a:ext cx="2814300" cy="712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17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Injecting in a Command</a:t>
            </a:r>
            <a:endParaRPr/>
          </a:p>
        </p:txBody>
      </p:sp>
      <p:sp>
        <p:nvSpPr>
          <p:cNvPr id="1291" name="Google Shape;1291;p173"/>
          <p:cNvSpPr txBox="1">
            <a:spLocks noGrp="1"/>
          </p:cNvSpPr>
          <p:nvPr>
            <p:ph type="body" idx="1"/>
          </p:nvPr>
        </p:nvSpPr>
        <p:spPr>
          <a:xfrm>
            <a:off x="457200"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cm-cmd-example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[“echo Hello ${CITY}!”]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env:</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 name: </a:t>
            </a:r>
            <a:r>
              <a:rPr lang="en" sz="1200" b="1">
                <a:solidFill>
                  <a:srgbClr val="CC0000"/>
                </a:solidFill>
                <a:latin typeface="Roboto Mono"/>
                <a:ea typeface="Roboto Mono"/>
                <a:cs typeface="Roboto Mono"/>
                <a:sym typeface="Roboto Mono"/>
              </a:rPr>
              <a:t>CITY</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valueFrom:</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configMapKeyRef:</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name: </a:t>
            </a:r>
            <a:r>
              <a:rPr lang="en" sz="1200" b="1">
                <a:solidFill>
                  <a:srgbClr val="CC0000"/>
                </a:solidFill>
                <a:latin typeface="Roboto Mono"/>
                <a:ea typeface="Roboto Mono"/>
                <a:cs typeface="Roboto Mono"/>
                <a:sym typeface="Roboto Mono"/>
              </a:rPr>
              <a:t>manifest-example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key: </a:t>
            </a:r>
            <a:r>
              <a:rPr lang="en" sz="1200" b="1">
                <a:solidFill>
                  <a:srgbClr val="CC0000"/>
                </a:solidFill>
                <a:latin typeface="Roboto Mono"/>
                <a:ea typeface="Roboto Mono"/>
                <a:cs typeface="Roboto Mono"/>
                <a:sym typeface="Roboto Mono"/>
              </a:rPr>
              <a:t>city</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200">
              <a:solidFill>
                <a:srgbClr val="1155CC"/>
              </a:solidFill>
              <a:latin typeface="Roboto Mono"/>
              <a:ea typeface="Roboto Mono"/>
              <a:cs typeface="Roboto Mono"/>
              <a:sym typeface="Roboto Mono"/>
            </a:endParaRPr>
          </a:p>
        </p:txBody>
      </p:sp>
      <p:sp>
        <p:nvSpPr>
          <p:cNvPr id="1292" name="Google Shape;1292;p173"/>
          <p:cNvSpPr txBox="1">
            <a:spLocks noGrp="1"/>
          </p:cNvSpPr>
          <p:nvPr>
            <p:ph type="body" idx="2"/>
          </p:nvPr>
        </p:nvSpPr>
        <p:spPr>
          <a:xfrm>
            <a:off x="4692275"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secret-cmd-example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[“echo Hello ${USERNAME}!”]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env:</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 name: </a:t>
            </a:r>
            <a:r>
              <a:rPr lang="en" sz="1200" b="1">
                <a:solidFill>
                  <a:srgbClr val="CC0000"/>
                </a:solidFill>
                <a:latin typeface="Roboto Mono"/>
                <a:ea typeface="Roboto Mono"/>
                <a:cs typeface="Roboto Mono"/>
                <a:sym typeface="Roboto Mono"/>
              </a:rPr>
              <a:t>USERNAME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valueFrom:</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secretKeyRef:</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name: </a:t>
            </a:r>
            <a:r>
              <a:rPr lang="en" sz="1200" b="1">
                <a:solidFill>
                  <a:srgbClr val="CC0000"/>
                </a:solidFill>
                <a:latin typeface="Roboto Mono"/>
                <a:ea typeface="Roboto Mono"/>
                <a:cs typeface="Roboto Mono"/>
                <a:sym typeface="Roboto Mono"/>
              </a:rPr>
              <a:t>manifest-example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key: </a:t>
            </a:r>
            <a:r>
              <a:rPr lang="en" sz="1200" b="1">
                <a:solidFill>
                  <a:srgbClr val="CC0000"/>
                </a:solidFill>
                <a:latin typeface="Roboto Mono"/>
                <a:ea typeface="Roboto Mono"/>
                <a:cs typeface="Roboto Mono"/>
                <a:sym typeface="Roboto Mono"/>
              </a:rPr>
              <a:t>username</a:t>
            </a:r>
            <a:endParaRPr sz="1200" b="1">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endParaRPr sz="1200">
              <a:solidFill>
                <a:srgbClr val="1155CC"/>
              </a:solidFill>
              <a:latin typeface="Roboto Mono"/>
              <a:ea typeface="Roboto Mono"/>
              <a:cs typeface="Roboto Mono"/>
              <a:sym typeface="Roboto Mono"/>
            </a:endParaRPr>
          </a:p>
        </p:txBody>
      </p:sp>
      <p:sp>
        <p:nvSpPr>
          <p:cNvPr id="1293" name="Google Shape;1293;p173"/>
          <p:cNvSpPr/>
          <p:nvPr/>
        </p:nvSpPr>
        <p:spPr>
          <a:xfrm>
            <a:off x="1150050" y="3407825"/>
            <a:ext cx="2814300" cy="1199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73"/>
          <p:cNvSpPr/>
          <p:nvPr/>
        </p:nvSpPr>
        <p:spPr>
          <a:xfrm>
            <a:off x="5394675" y="3407825"/>
            <a:ext cx="2814300" cy="1199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7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Injecting in a Command</a:t>
            </a:r>
            <a:endParaRPr/>
          </a:p>
        </p:txBody>
      </p:sp>
      <p:sp>
        <p:nvSpPr>
          <p:cNvPr id="1300" name="Google Shape;1300;p174"/>
          <p:cNvSpPr txBox="1">
            <a:spLocks noGrp="1"/>
          </p:cNvSpPr>
          <p:nvPr>
            <p:ph type="body" idx="1"/>
          </p:nvPr>
        </p:nvSpPr>
        <p:spPr>
          <a:xfrm>
            <a:off x="457200"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cm-cmd-example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command: </a:t>
            </a:r>
            <a:r>
              <a:rPr lang="en" sz="1200" b="1">
                <a:solidFill>
                  <a:srgbClr val="CC0000"/>
                </a:solidFill>
                <a:latin typeface="Roboto Mono"/>
                <a:ea typeface="Roboto Mono"/>
                <a:cs typeface="Roboto Mono"/>
                <a:sym typeface="Roboto Mono"/>
              </a:rPr>
              <a:t>[“/bin/sh”, “-c”]</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args: </a:t>
            </a:r>
            <a:r>
              <a:rPr lang="en" sz="1200" b="1">
                <a:solidFill>
                  <a:srgbClr val="CC0000"/>
                </a:solidFill>
                <a:latin typeface="Roboto Mono"/>
                <a:ea typeface="Roboto Mono"/>
                <a:cs typeface="Roboto Mono"/>
                <a:sym typeface="Roboto Mono"/>
              </a:rPr>
              <a:t>[“echo Hello ${CITY}!”]</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configMapKeyRef:</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200">
              <a:solidFill>
                <a:srgbClr val="1155CC"/>
              </a:solidFill>
              <a:latin typeface="Roboto Mono"/>
              <a:ea typeface="Roboto Mono"/>
              <a:cs typeface="Roboto Mono"/>
              <a:sym typeface="Roboto Mono"/>
            </a:endParaRPr>
          </a:p>
        </p:txBody>
      </p:sp>
      <p:sp>
        <p:nvSpPr>
          <p:cNvPr id="1301" name="Google Shape;1301;p174"/>
          <p:cNvSpPr txBox="1">
            <a:spLocks noGrp="1"/>
          </p:cNvSpPr>
          <p:nvPr>
            <p:ph type="body" idx="2"/>
          </p:nvPr>
        </p:nvSpPr>
        <p:spPr>
          <a:xfrm>
            <a:off x="4692275"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secret-cmd-example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command: </a:t>
            </a:r>
            <a:r>
              <a:rPr lang="en" sz="1200" b="1">
                <a:solidFill>
                  <a:srgbClr val="CC0000"/>
                </a:solidFill>
                <a:latin typeface="Roboto Mono"/>
                <a:ea typeface="Roboto Mono"/>
                <a:cs typeface="Roboto Mono"/>
                <a:sym typeface="Roboto Mono"/>
              </a:rPr>
              <a:t>[“/bin/sh”, “-c”]</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args: </a:t>
            </a:r>
            <a:r>
              <a:rPr lang="en" sz="1200" b="1">
                <a:solidFill>
                  <a:srgbClr val="CC0000"/>
                </a:solidFill>
                <a:latin typeface="Roboto Mono"/>
                <a:ea typeface="Roboto Mono"/>
                <a:cs typeface="Roboto Mono"/>
                <a:sym typeface="Roboto Mono"/>
              </a:rPr>
              <a:t>[“echo Hello ${USERNAME}!”]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USERNAME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secretKeyRef:</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username</a:t>
            </a:r>
            <a:endParaRPr sz="12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endParaRPr sz="1200">
              <a:solidFill>
                <a:srgbClr val="1155CC"/>
              </a:solidFill>
              <a:latin typeface="Roboto Mono"/>
              <a:ea typeface="Roboto Mono"/>
              <a:cs typeface="Roboto Mono"/>
              <a:sym typeface="Roboto Mono"/>
            </a:endParaRPr>
          </a:p>
        </p:txBody>
      </p:sp>
      <p:sp>
        <p:nvSpPr>
          <p:cNvPr id="1302" name="Google Shape;1302;p174"/>
          <p:cNvSpPr/>
          <p:nvPr/>
        </p:nvSpPr>
        <p:spPr>
          <a:xfrm>
            <a:off x="1047300" y="2928050"/>
            <a:ext cx="2931900" cy="712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74"/>
          <p:cNvSpPr/>
          <p:nvPr/>
        </p:nvSpPr>
        <p:spPr>
          <a:xfrm>
            <a:off x="5282375" y="2928050"/>
            <a:ext cx="3283200" cy="712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17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Injecting as a Volume</a:t>
            </a:r>
            <a:endParaRPr/>
          </a:p>
        </p:txBody>
      </p:sp>
      <p:sp>
        <p:nvSpPr>
          <p:cNvPr id="1309" name="Google Shape;1309;p175"/>
          <p:cNvSpPr txBox="1">
            <a:spLocks noGrp="1"/>
          </p:cNvSpPr>
          <p:nvPr>
            <p:ph type="body" idx="1"/>
          </p:nvPr>
        </p:nvSpPr>
        <p:spPr>
          <a:xfrm>
            <a:off x="457200"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cm-vol-example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/myconfig/city”]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volumeMounts: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config-volume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mountPath: </a:t>
            </a:r>
            <a:r>
              <a:rPr lang="en" sz="1200">
                <a:solidFill>
                  <a:srgbClr val="CC0000"/>
                </a:solidFill>
                <a:latin typeface="Roboto Mono"/>
                <a:ea typeface="Roboto Mono"/>
                <a:cs typeface="Roboto Mono"/>
                <a:sym typeface="Roboto Mono"/>
              </a:rPr>
              <a:t>/myconfig</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volumes:</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 name:</a:t>
            </a:r>
            <a:r>
              <a:rPr lang="en" sz="1200" b="1">
                <a:solidFill>
                  <a:srgbClr val="CC0000"/>
                </a:solidFill>
                <a:latin typeface="Roboto Mono"/>
                <a:ea typeface="Roboto Mono"/>
                <a:cs typeface="Roboto Mono"/>
                <a:sym typeface="Roboto Mono"/>
              </a:rPr>
              <a:t> config-volume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configMap:</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name:</a:t>
            </a:r>
            <a:r>
              <a:rPr lang="en" sz="1200" b="1">
                <a:solidFill>
                  <a:srgbClr val="CC0000"/>
                </a:solidFill>
                <a:latin typeface="Roboto Mono"/>
                <a:ea typeface="Roboto Mono"/>
                <a:cs typeface="Roboto Mono"/>
                <a:sym typeface="Roboto Mono"/>
              </a:rPr>
              <a:t> manifest-example</a:t>
            </a:r>
            <a:endParaRPr sz="1200" b="1">
              <a:latin typeface="Roboto Mono"/>
              <a:ea typeface="Roboto Mono"/>
              <a:cs typeface="Roboto Mono"/>
              <a:sym typeface="Roboto Mono"/>
            </a:endParaRPr>
          </a:p>
        </p:txBody>
      </p:sp>
      <p:sp>
        <p:nvSpPr>
          <p:cNvPr id="1310" name="Google Shape;1310;p175"/>
          <p:cNvSpPr txBox="1">
            <a:spLocks noGrp="1"/>
          </p:cNvSpPr>
          <p:nvPr>
            <p:ph type="body" idx="2"/>
          </p:nvPr>
        </p:nvSpPr>
        <p:spPr>
          <a:xfrm>
            <a:off x="4692275"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secret-vol-example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/mysecret/username”]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volumeMounts: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secret-volume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mountPath: </a:t>
            </a:r>
            <a:r>
              <a:rPr lang="en" sz="1200">
                <a:solidFill>
                  <a:srgbClr val="CC0000"/>
                </a:solidFill>
                <a:latin typeface="Roboto Mono"/>
                <a:ea typeface="Roboto Mono"/>
                <a:cs typeface="Roboto Mono"/>
                <a:sym typeface="Roboto Mono"/>
              </a:rPr>
              <a:t>/mysecret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volumes:</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 name:</a:t>
            </a:r>
            <a:r>
              <a:rPr lang="en" sz="1200" b="1">
                <a:solidFill>
                  <a:srgbClr val="CC0000"/>
                </a:solidFill>
                <a:latin typeface="Roboto Mono"/>
                <a:ea typeface="Roboto Mono"/>
                <a:cs typeface="Roboto Mono"/>
                <a:sym typeface="Roboto Mono"/>
              </a:rPr>
              <a:t> secret-volume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secret:</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secretName:</a:t>
            </a:r>
            <a:r>
              <a:rPr lang="en" sz="1200" b="1">
                <a:solidFill>
                  <a:srgbClr val="CC0000"/>
                </a:solidFill>
                <a:latin typeface="Roboto Mono"/>
                <a:ea typeface="Roboto Mono"/>
                <a:cs typeface="Roboto Mono"/>
                <a:sym typeface="Roboto Mono"/>
              </a:rPr>
              <a:t> manifest-example</a:t>
            </a:r>
            <a:endParaRPr sz="1200" b="1">
              <a:solidFill>
                <a:srgbClr val="1155CC"/>
              </a:solidFill>
              <a:latin typeface="Roboto Mono"/>
              <a:ea typeface="Roboto Mono"/>
              <a:cs typeface="Roboto Mono"/>
              <a:sym typeface="Roboto Mono"/>
            </a:endParaRPr>
          </a:p>
        </p:txBody>
      </p:sp>
      <p:sp>
        <p:nvSpPr>
          <p:cNvPr id="1311" name="Google Shape;1311;p175"/>
          <p:cNvSpPr/>
          <p:nvPr/>
        </p:nvSpPr>
        <p:spPr>
          <a:xfrm>
            <a:off x="812875" y="4162775"/>
            <a:ext cx="2947800" cy="8043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5"/>
          <p:cNvSpPr/>
          <p:nvPr/>
        </p:nvSpPr>
        <p:spPr>
          <a:xfrm>
            <a:off x="5215625" y="4162775"/>
            <a:ext cx="3152400" cy="8043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17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Injecting as a Volume</a:t>
            </a:r>
            <a:endParaRPr/>
          </a:p>
        </p:txBody>
      </p:sp>
      <p:sp>
        <p:nvSpPr>
          <p:cNvPr id="1318" name="Google Shape;1318;p176"/>
          <p:cNvSpPr txBox="1">
            <a:spLocks noGrp="1"/>
          </p:cNvSpPr>
          <p:nvPr>
            <p:ph type="body" idx="1"/>
          </p:nvPr>
        </p:nvSpPr>
        <p:spPr>
          <a:xfrm>
            <a:off x="457200"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cm-vol-example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/myconfig/city”]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volumeMounts:</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 name: </a:t>
            </a:r>
            <a:r>
              <a:rPr lang="en" sz="1200" b="1">
                <a:solidFill>
                  <a:srgbClr val="CC0000"/>
                </a:solidFill>
                <a:latin typeface="Roboto Mono"/>
                <a:ea typeface="Roboto Mono"/>
                <a:cs typeface="Roboto Mono"/>
                <a:sym typeface="Roboto Mono"/>
              </a:rPr>
              <a:t>config-volume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mountPath: </a:t>
            </a:r>
            <a:r>
              <a:rPr lang="en" sz="1200" b="1">
                <a:solidFill>
                  <a:srgbClr val="CC0000"/>
                </a:solidFill>
                <a:latin typeface="Roboto Mono"/>
                <a:ea typeface="Roboto Mono"/>
                <a:cs typeface="Roboto Mono"/>
                <a:sym typeface="Roboto Mono"/>
              </a:rPr>
              <a:t>/myconfig</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volumes: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name:</a:t>
            </a:r>
            <a:r>
              <a:rPr lang="en" sz="1200">
                <a:solidFill>
                  <a:srgbClr val="CC0000"/>
                </a:solidFill>
                <a:latin typeface="Roboto Mono"/>
                <a:ea typeface="Roboto Mono"/>
                <a:cs typeface="Roboto Mono"/>
                <a:sym typeface="Roboto Mono"/>
              </a:rPr>
              <a:t> config-volume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configMap:</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name:</a:t>
            </a:r>
            <a:r>
              <a:rPr lang="en" sz="1200">
                <a:solidFill>
                  <a:srgbClr val="CC0000"/>
                </a:solidFill>
                <a:latin typeface="Roboto Mono"/>
                <a:ea typeface="Roboto Mono"/>
                <a:cs typeface="Roboto Mono"/>
                <a:sym typeface="Roboto Mono"/>
              </a:rPr>
              <a:t> manifest-example</a:t>
            </a:r>
            <a:endParaRPr sz="1200">
              <a:latin typeface="Roboto Mono"/>
              <a:ea typeface="Roboto Mono"/>
              <a:cs typeface="Roboto Mono"/>
              <a:sym typeface="Roboto Mono"/>
            </a:endParaRPr>
          </a:p>
        </p:txBody>
      </p:sp>
      <p:sp>
        <p:nvSpPr>
          <p:cNvPr id="1319" name="Google Shape;1319;p176"/>
          <p:cNvSpPr txBox="1">
            <a:spLocks noGrp="1"/>
          </p:cNvSpPr>
          <p:nvPr>
            <p:ph type="body" idx="2"/>
          </p:nvPr>
        </p:nvSpPr>
        <p:spPr>
          <a:xfrm>
            <a:off x="4692275"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secret-vol-example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/mysecret/username”]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volumeMounts:</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 name: </a:t>
            </a:r>
            <a:r>
              <a:rPr lang="en" sz="1200" b="1">
                <a:solidFill>
                  <a:srgbClr val="CC0000"/>
                </a:solidFill>
                <a:latin typeface="Roboto Mono"/>
                <a:ea typeface="Roboto Mono"/>
                <a:cs typeface="Roboto Mono"/>
                <a:sym typeface="Roboto Mono"/>
              </a:rPr>
              <a:t>secret-volume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mountPath: </a:t>
            </a:r>
            <a:r>
              <a:rPr lang="en" sz="1200" b="1">
                <a:solidFill>
                  <a:srgbClr val="CC0000"/>
                </a:solidFill>
                <a:latin typeface="Roboto Mono"/>
                <a:ea typeface="Roboto Mono"/>
                <a:cs typeface="Roboto Mono"/>
                <a:sym typeface="Roboto Mono"/>
              </a:rPr>
              <a:t>/mysecret</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volumes: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name:</a:t>
            </a:r>
            <a:r>
              <a:rPr lang="en" sz="1200">
                <a:solidFill>
                  <a:srgbClr val="CC0000"/>
                </a:solidFill>
                <a:latin typeface="Roboto Mono"/>
                <a:ea typeface="Roboto Mono"/>
                <a:cs typeface="Roboto Mono"/>
                <a:sym typeface="Roboto Mono"/>
              </a:rPr>
              <a:t> secret-volume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secret:</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secretName:</a:t>
            </a:r>
            <a:r>
              <a:rPr lang="en" sz="1200">
                <a:solidFill>
                  <a:srgbClr val="CC0000"/>
                </a:solidFill>
                <a:latin typeface="Roboto Mono"/>
                <a:ea typeface="Roboto Mono"/>
                <a:cs typeface="Roboto Mono"/>
                <a:sym typeface="Roboto Mono"/>
              </a:rPr>
              <a:t> manifest-example</a:t>
            </a:r>
            <a:endParaRPr sz="1200">
              <a:solidFill>
                <a:srgbClr val="1155CC"/>
              </a:solidFill>
              <a:latin typeface="Roboto Mono"/>
              <a:ea typeface="Roboto Mono"/>
              <a:cs typeface="Roboto Mono"/>
              <a:sym typeface="Roboto Mono"/>
            </a:endParaRPr>
          </a:p>
        </p:txBody>
      </p:sp>
      <p:sp>
        <p:nvSpPr>
          <p:cNvPr id="1320" name="Google Shape;1320;p176"/>
          <p:cNvSpPr/>
          <p:nvPr/>
        </p:nvSpPr>
        <p:spPr>
          <a:xfrm>
            <a:off x="1003375" y="3393700"/>
            <a:ext cx="2566800" cy="7479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6"/>
          <p:cNvSpPr/>
          <p:nvPr/>
        </p:nvSpPr>
        <p:spPr>
          <a:xfrm>
            <a:off x="5406125" y="3393700"/>
            <a:ext cx="2369100" cy="7479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177"/>
          <p:cNvSpPr txBox="1">
            <a:spLocks noGrp="1"/>
          </p:cNvSpPr>
          <p:nvPr>
            <p:ph type="body" idx="1"/>
          </p:nvPr>
        </p:nvSpPr>
        <p:spPr>
          <a:xfrm>
            <a:off x="309600" y="11435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github.com/mrbobbytables/k8s-intro-tutorials/blob/master/configuration</a:t>
            </a:r>
            <a:endParaRPr/>
          </a:p>
          <a:p>
            <a:pPr marL="0" lvl="0" indent="0" algn="l" rtl="0">
              <a:spcBef>
                <a:spcPts val="0"/>
              </a:spcBef>
              <a:spcAft>
                <a:spcPts val="0"/>
              </a:spcAft>
              <a:buNone/>
            </a:pPr>
            <a:endParaRPr/>
          </a:p>
        </p:txBody>
      </p:sp>
      <p:sp>
        <p:nvSpPr>
          <p:cNvPr id="1327" name="Google Shape;1327;p177"/>
          <p:cNvSpPr txBox="1">
            <a:spLocks noGrp="1"/>
          </p:cNvSpPr>
          <p:nvPr>
            <p:ph type="ctrTitle"/>
          </p:nvPr>
        </p:nvSpPr>
        <p:spPr>
          <a:xfrm>
            <a:off x="309600" y="2287550"/>
            <a:ext cx="4332600" cy="154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Using ConfigMaps</a:t>
            </a:r>
            <a:endParaRPr/>
          </a:p>
          <a:p>
            <a:pPr marL="0" lvl="0" indent="0" algn="ctr" rtl="0">
              <a:spcBef>
                <a:spcPts val="0"/>
              </a:spcBef>
              <a:spcAft>
                <a:spcPts val="0"/>
              </a:spcAft>
              <a:buNone/>
            </a:pPr>
            <a:r>
              <a:rPr lang="en"/>
              <a:t>and Secrets</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178"/>
          <p:cNvSpPr txBox="1">
            <a:spLocks noGrp="1"/>
          </p:cNvSpPr>
          <p:nvPr>
            <p:ph type="body" idx="1"/>
          </p:nvPr>
        </p:nvSpPr>
        <p:spPr>
          <a:xfrm>
            <a:off x="309600" y="11435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a:t>
            </a:r>
            <a:endParaRPr/>
          </a:p>
        </p:txBody>
      </p:sp>
      <p:sp>
        <p:nvSpPr>
          <p:cNvPr id="1333" name="Google Shape;1333;p178"/>
          <p:cNvSpPr txBox="1">
            <a:spLocks noGrp="1"/>
          </p:cNvSpPr>
          <p:nvPr>
            <p:ph type="ctrTitle"/>
          </p:nvPr>
        </p:nvSpPr>
        <p:spPr>
          <a:xfrm>
            <a:off x="309600" y="2287550"/>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Putting it all Together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Stats</a:t>
            </a:r>
            <a:endParaRPr/>
          </a:p>
        </p:txBody>
      </p:sp>
      <p:pic>
        <p:nvPicPr>
          <p:cNvPr id="172" name="Google Shape;172;p26"/>
          <p:cNvPicPr preferRelativeResize="0"/>
          <p:nvPr/>
        </p:nvPicPr>
        <p:blipFill>
          <a:blip r:embed="rId3">
            <a:alphaModFix/>
          </a:blip>
          <a:stretch>
            <a:fillRect/>
          </a:stretch>
        </p:blipFill>
        <p:spPr>
          <a:xfrm>
            <a:off x="26000" y="1194775"/>
            <a:ext cx="9091998" cy="3985849"/>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179"/>
          <p:cNvSpPr txBox="1">
            <a:spLocks noGrp="1"/>
          </p:cNvSpPr>
          <p:nvPr>
            <p:ph type="ctrTitle"/>
          </p:nvPr>
        </p:nvSpPr>
        <p:spPr>
          <a:xfrm>
            <a:off x="685800" y="1867781"/>
            <a:ext cx="7772400" cy="16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Where to go From Here</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18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kubernetes.io</a:t>
            </a:r>
            <a:endParaRPr/>
          </a:p>
        </p:txBody>
      </p:sp>
      <p:sp>
        <p:nvSpPr>
          <p:cNvPr id="1344" name="Google Shape;1344;p180"/>
          <p:cNvSpPr txBox="1">
            <a:spLocks noGrp="1"/>
          </p:cNvSpPr>
          <p:nvPr>
            <p:ph type="body" idx="1"/>
          </p:nvPr>
        </p:nvSpPr>
        <p:spPr>
          <a:xfrm>
            <a:off x="457200" y="1200150"/>
            <a:ext cx="3630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000"/>
              </a:spcBef>
              <a:spcAft>
                <a:spcPts val="0"/>
              </a:spcAft>
              <a:buNone/>
            </a:pPr>
            <a:r>
              <a:rPr lang="en"/>
              <a:t>Documentation</a:t>
            </a:r>
            <a:endParaRPr/>
          </a:p>
          <a:p>
            <a:pPr marL="0" lvl="0" indent="0" algn="l" rtl="0">
              <a:spcBef>
                <a:spcPts val="1000"/>
              </a:spcBef>
              <a:spcAft>
                <a:spcPts val="0"/>
              </a:spcAft>
              <a:buNone/>
            </a:pPr>
            <a:r>
              <a:rPr lang="en"/>
              <a:t>Examples</a:t>
            </a:r>
            <a:endParaRPr/>
          </a:p>
          <a:p>
            <a:pPr marL="0" lvl="0" indent="0" algn="l" rtl="0">
              <a:spcBef>
                <a:spcPts val="1000"/>
              </a:spcBef>
              <a:spcAft>
                <a:spcPts val="0"/>
              </a:spcAft>
              <a:buNone/>
            </a:pPr>
            <a:r>
              <a:rPr lang="en"/>
              <a:t>API Reference</a:t>
            </a:r>
            <a:endParaRPr/>
          </a:p>
          <a:p>
            <a:pPr marL="0" lvl="0" indent="0" algn="l" rtl="0">
              <a:spcBef>
                <a:spcPts val="1000"/>
              </a:spcBef>
              <a:spcAft>
                <a:spcPts val="0"/>
              </a:spcAft>
              <a:buNone/>
            </a:pPr>
            <a:endParaRPr/>
          </a:p>
          <a:p>
            <a:pPr marL="0" lvl="0" indent="0" algn="l" rtl="0">
              <a:spcBef>
                <a:spcPts val="1000"/>
              </a:spcBef>
              <a:spcAft>
                <a:spcPts val="1000"/>
              </a:spcAft>
              <a:buNone/>
            </a:pPr>
            <a:endParaRPr/>
          </a:p>
        </p:txBody>
      </p:sp>
      <p:pic>
        <p:nvPicPr>
          <p:cNvPr id="1345" name="Google Shape;1345;p180"/>
          <p:cNvPicPr preferRelativeResize="0"/>
          <p:nvPr/>
        </p:nvPicPr>
        <p:blipFill>
          <a:blip r:embed="rId3">
            <a:alphaModFix/>
          </a:blip>
          <a:stretch>
            <a:fillRect/>
          </a:stretch>
        </p:blipFill>
        <p:spPr>
          <a:xfrm>
            <a:off x="4087900" y="1229878"/>
            <a:ext cx="4598902" cy="3775321"/>
          </a:xfrm>
          <a:prstGeom prst="rect">
            <a:avLst/>
          </a:prstGeom>
          <a:noFill/>
          <a:ln>
            <a:noFill/>
          </a:ln>
        </p:spPr>
      </p:pic>
      <p:pic>
        <p:nvPicPr>
          <p:cNvPr id="1346" name="Google Shape;1346;p180"/>
          <p:cNvPicPr preferRelativeResize="0"/>
          <p:nvPr/>
        </p:nvPicPr>
        <p:blipFill>
          <a:blip r:embed="rId4">
            <a:alphaModFix/>
          </a:blip>
          <a:stretch>
            <a:fillRect/>
          </a:stretch>
        </p:blipFill>
        <p:spPr>
          <a:xfrm>
            <a:off x="612450" y="3612450"/>
            <a:ext cx="1093100" cy="123580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18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Slack</a:t>
            </a:r>
            <a:endParaRPr/>
          </a:p>
        </p:txBody>
      </p:sp>
      <p:sp>
        <p:nvSpPr>
          <p:cNvPr id="1352" name="Google Shape;1352;p181"/>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u="sng"/>
              <a:t>Kubernetes</a:t>
            </a:r>
            <a:endParaRPr u="sng"/>
          </a:p>
          <a:p>
            <a:pPr marL="0" lvl="0" indent="0" algn="ctr" rtl="0">
              <a:spcBef>
                <a:spcPts val="600"/>
              </a:spcBef>
              <a:spcAft>
                <a:spcPts val="0"/>
              </a:spcAft>
              <a:buClr>
                <a:schemeClr val="dk1"/>
              </a:buClr>
              <a:buSzPts val="1100"/>
              <a:buFont typeface="Arial"/>
              <a:buNone/>
            </a:pPr>
            <a:r>
              <a:rPr lang="en" sz="1800" u="sng">
                <a:solidFill>
                  <a:schemeClr val="hlink"/>
                </a:solidFill>
                <a:hlinkClick r:id="rId3"/>
              </a:rPr>
              <a:t>slack.k8s.io</a:t>
            </a:r>
            <a:endParaRPr sz="1800"/>
          </a:p>
          <a:p>
            <a:pPr marL="0" lvl="0" indent="0" algn="ctr" rtl="0">
              <a:spcBef>
                <a:spcPts val="600"/>
              </a:spcBef>
              <a:spcAft>
                <a:spcPts val="0"/>
              </a:spcAft>
              <a:buNone/>
            </a:pPr>
            <a:endParaRPr sz="1800"/>
          </a:p>
          <a:p>
            <a:pPr marL="0" lvl="0" indent="0" algn="ctr" rtl="0">
              <a:spcBef>
                <a:spcPts val="600"/>
              </a:spcBef>
              <a:spcAft>
                <a:spcPts val="0"/>
              </a:spcAft>
              <a:buNone/>
            </a:pPr>
            <a:endParaRPr sz="2400"/>
          </a:p>
          <a:p>
            <a:pPr marL="0" lvl="0" indent="0" algn="ctr" rtl="0">
              <a:spcBef>
                <a:spcPts val="600"/>
              </a:spcBef>
              <a:spcAft>
                <a:spcPts val="0"/>
              </a:spcAft>
              <a:buNone/>
            </a:pPr>
            <a:endParaRPr sz="2400"/>
          </a:p>
          <a:p>
            <a:pPr marL="0" lvl="0" indent="0" algn="ctr" rtl="0">
              <a:spcBef>
                <a:spcPts val="600"/>
              </a:spcBef>
              <a:spcAft>
                <a:spcPts val="0"/>
              </a:spcAft>
              <a:buNone/>
            </a:pPr>
            <a:r>
              <a:rPr lang="en" sz="2400"/>
              <a:t>50,000+ users</a:t>
            </a:r>
            <a:endParaRPr sz="2400"/>
          </a:p>
          <a:p>
            <a:pPr marL="0" lvl="0" indent="0" algn="ctr" rtl="0">
              <a:spcBef>
                <a:spcPts val="600"/>
              </a:spcBef>
              <a:spcAft>
                <a:spcPts val="0"/>
              </a:spcAft>
              <a:buNone/>
            </a:pPr>
            <a:r>
              <a:rPr lang="en" sz="2400"/>
              <a:t>160+ public channels</a:t>
            </a:r>
            <a:endParaRPr sz="2400"/>
          </a:p>
          <a:p>
            <a:pPr marL="0" lvl="0" indent="0" algn="ctr" rtl="0">
              <a:spcBef>
                <a:spcPts val="600"/>
              </a:spcBef>
              <a:spcAft>
                <a:spcPts val="0"/>
              </a:spcAft>
              <a:buNone/>
            </a:pPr>
            <a:endParaRPr sz="1800"/>
          </a:p>
        </p:txBody>
      </p:sp>
      <p:sp>
        <p:nvSpPr>
          <p:cNvPr id="1353" name="Google Shape;1353;p181"/>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u="sng"/>
              <a:t>CNCF</a:t>
            </a:r>
            <a:endParaRPr u="sng"/>
          </a:p>
          <a:p>
            <a:pPr marL="0" lvl="0" indent="0" algn="ctr" rtl="0">
              <a:spcBef>
                <a:spcPts val="600"/>
              </a:spcBef>
              <a:spcAft>
                <a:spcPts val="0"/>
              </a:spcAft>
              <a:buNone/>
            </a:pPr>
            <a:r>
              <a:rPr lang="en" sz="1800"/>
              <a:t>  </a:t>
            </a:r>
            <a:r>
              <a:rPr lang="en" sz="1800" u="sng">
                <a:solidFill>
                  <a:schemeClr val="hlink"/>
                </a:solidFill>
                <a:hlinkClick r:id="rId4"/>
              </a:rPr>
              <a:t>slack.cncf.io</a:t>
            </a:r>
            <a:endParaRPr sz="2400"/>
          </a:p>
          <a:p>
            <a:pPr marL="0" lvl="0" indent="0" algn="ctr" rtl="0">
              <a:spcBef>
                <a:spcPts val="600"/>
              </a:spcBef>
              <a:spcAft>
                <a:spcPts val="0"/>
              </a:spcAft>
              <a:buNone/>
            </a:pPr>
            <a:endParaRPr sz="2400"/>
          </a:p>
          <a:p>
            <a:pPr marL="0" lvl="0" indent="0" algn="ctr" rtl="0">
              <a:spcBef>
                <a:spcPts val="600"/>
              </a:spcBef>
              <a:spcAft>
                <a:spcPts val="0"/>
              </a:spcAft>
              <a:buNone/>
            </a:pPr>
            <a:endParaRPr sz="2400"/>
          </a:p>
          <a:p>
            <a:pPr marL="0" lvl="0" indent="0" algn="ctr" rtl="0">
              <a:spcBef>
                <a:spcPts val="600"/>
              </a:spcBef>
              <a:spcAft>
                <a:spcPts val="0"/>
              </a:spcAft>
              <a:buNone/>
            </a:pPr>
            <a:endParaRPr sz="2400"/>
          </a:p>
          <a:p>
            <a:pPr marL="0" lvl="0" indent="0" algn="ctr" rtl="0">
              <a:spcBef>
                <a:spcPts val="600"/>
              </a:spcBef>
              <a:spcAft>
                <a:spcPts val="0"/>
              </a:spcAft>
              <a:buNone/>
            </a:pPr>
            <a:r>
              <a:rPr lang="en" sz="2400"/>
              <a:t>4,200+ users</a:t>
            </a:r>
            <a:endParaRPr sz="2400"/>
          </a:p>
          <a:p>
            <a:pPr marL="0" lvl="0" indent="0" algn="ctr" rtl="0">
              <a:spcBef>
                <a:spcPts val="600"/>
              </a:spcBef>
              <a:spcAft>
                <a:spcPts val="0"/>
              </a:spcAft>
              <a:buNone/>
            </a:pPr>
            <a:r>
              <a:rPr lang="en" sz="2400"/>
              <a:t>70+ public channels</a:t>
            </a:r>
            <a:endParaRPr sz="2400"/>
          </a:p>
        </p:txBody>
      </p:sp>
      <p:pic>
        <p:nvPicPr>
          <p:cNvPr id="1354" name="Google Shape;1354;p181"/>
          <p:cNvPicPr preferRelativeResize="0"/>
          <p:nvPr/>
        </p:nvPicPr>
        <p:blipFill>
          <a:blip r:embed="rId5">
            <a:alphaModFix/>
          </a:blip>
          <a:stretch>
            <a:fillRect/>
          </a:stretch>
        </p:blipFill>
        <p:spPr>
          <a:xfrm>
            <a:off x="2044749" y="2417599"/>
            <a:ext cx="819401" cy="819401"/>
          </a:xfrm>
          <a:prstGeom prst="rect">
            <a:avLst/>
          </a:prstGeom>
          <a:noFill/>
          <a:ln>
            <a:noFill/>
          </a:ln>
        </p:spPr>
      </p:pic>
      <p:pic>
        <p:nvPicPr>
          <p:cNvPr id="1355" name="Google Shape;1355;p181"/>
          <p:cNvPicPr preferRelativeResize="0"/>
          <p:nvPr/>
        </p:nvPicPr>
        <p:blipFill>
          <a:blip r:embed="rId6">
            <a:alphaModFix/>
          </a:blip>
          <a:stretch>
            <a:fillRect/>
          </a:stretch>
        </p:blipFill>
        <p:spPr>
          <a:xfrm>
            <a:off x="6279825" y="2417600"/>
            <a:ext cx="819401" cy="819401"/>
          </a:xfrm>
          <a:prstGeom prst="rect">
            <a:avLst/>
          </a:prstGeom>
          <a:noFill/>
          <a:ln>
            <a:noFill/>
          </a:ln>
        </p:spPr>
      </p:pic>
      <p:sp>
        <p:nvSpPr>
          <p:cNvPr id="1356" name="Google Shape;1356;p181"/>
          <p:cNvSpPr txBox="1"/>
          <p:nvPr/>
        </p:nvSpPr>
        <p:spPr>
          <a:xfrm>
            <a:off x="8103350" y="4727575"/>
            <a:ext cx="879300" cy="2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t>10/2/2018</a:t>
            </a:r>
            <a:endParaRPr sz="120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18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Other Communities</a:t>
            </a:r>
            <a:endParaRPr/>
          </a:p>
        </p:txBody>
      </p:sp>
      <p:sp>
        <p:nvSpPr>
          <p:cNvPr id="1362" name="Google Shape;1362;p182"/>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b="1"/>
              <a:t>Official Forum</a:t>
            </a:r>
            <a:br>
              <a:rPr lang="en" sz="2400"/>
            </a:br>
            <a:r>
              <a:rPr lang="en" sz="2400" u="sng">
                <a:solidFill>
                  <a:schemeClr val="hlink"/>
                </a:solidFill>
                <a:hlinkClick r:id="rId3"/>
              </a:rPr>
              <a:t>https://discuss.kubernetes.io</a:t>
            </a:r>
            <a:endParaRPr sz="2400"/>
          </a:p>
          <a:p>
            <a:pPr marL="457200" lvl="0" indent="-381000" algn="l" rtl="0">
              <a:spcBef>
                <a:spcPts val="1000"/>
              </a:spcBef>
              <a:spcAft>
                <a:spcPts val="0"/>
              </a:spcAft>
              <a:buSzPts val="2400"/>
              <a:buChar char="●"/>
            </a:pPr>
            <a:r>
              <a:rPr lang="en" sz="2400" b="1"/>
              <a:t>Subreddit</a:t>
            </a:r>
            <a:br>
              <a:rPr lang="en" sz="2400"/>
            </a:br>
            <a:r>
              <a:rPr lang="en" sz="2400" u="sng">
                <a:solidFill>
                  <a:schemeClr val="hlink"/>
                </a:solidFill>
                <a:hlinkClick r:id="rId4"/>
              </a:rPr>
              <a:t>https://reddit.com/r/kubernetes</a:t>
            </a:r>
            <a:endParaRPr sz="2400"/>
          </a:p>
          <a:p>
            <a:pPr marL="457200" lvl="0" indent="-381000" algn="l" rtl="0">
              <a:spcBef>
                <a:spcPts val="1000"/>
              </a:spcBef>
              <a:spcAft>
                <a:spcPts val="1000"/>
              </a:spcAft>
              <a:buSzPts val="2400"/>
              <a:buChar char="●"/>
            </a:pPr>
            <a:r>
              <a:rPr lang="en" sz="2400" b="1"/>
              <a:t>StackOverflow</a:t>
            </a:r>
            <a:br>
              <a:rPr lang="en" sz="2400"/>
            </a:br>
            <a:r>
              <a:rPr lang="en" sz="2400" u="sng">
                <a:solidFill>
                  <a:schemeClr val="hlink"/>
                </a:solidFill>
                <a:hlinkClick r:id="rId5"/>
              </a:rPr>
              <a:t>https://stackoverflow.com/questions/tagged/kubernetes</a:t>
            </a:r>
            <a:endParaRPr sz="2400"/>
          </a:p>
        </p:txBody>
      </p:sp>
      <p:pic>
        <p:nvPicPr>
          <p:cNvPr id="1363" name="Google Shape;1363;p182"/>
          <p:cNvPicPr preferRelativeResize="0"/>
          <p:nvPr/>
        </p:nvPicPr>
        <p:blipFill>
          <a:blip r:embed="rId6">
            <a:alphaModFix/>
          </a:blip>
          <a:stretch>
            <a:fillRect/>
          </a:stretch>
        </p:blipFill>
        <p:spPr>
          <a:xfrm>
            <a:off x="5857951" y="2019937"/>
            <a:ext cx="781725" cy="1103625"/>
          </a:xfrm>
          <a:prstGeom prst="rect">
            <a:avLst/>
          </a:prstGeom>
          <a:noFill/>
          <a:ln>
            <a:noFill/>
          </a:ln>
        </p:spPr>
      </p:pic>
      <p:pic>
        <p:nvPicPr>
          <p:cNvPr id="1364" name="Google Shape;1364;p182"/>
          <p:cNvPicPr preferRelativeResize="0"/>
          <p:nvPr/>
        </p:nvPicPr>
        <p:blipFill>
          <a:blip r:embed="rId7">
            <a:alphaModFix/>
          </a:blip>
          <a:stretch>
            <a:fillRect/>
          </a:stretch>
        </p:blipFill>
        <p:spPr>
          <a:xfrm>
            <a:off x="6950025" y="1902900"/>
            <a:ext cx="1337700" cy="13377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8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Meetups</a:t>
            </a:r>
            <a:endParaRPr/>
          </a:p>
        </p:txBody>
      </p:sp>
      <p:sp>
        <p:nvSpPr>
          <p:cNvPr id="1370" name="Google Shape;1370;p183"/>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u="sng"/>
              <a:t>Kubernetes</a:t>
            </a:r>
            <a:endParaRPr u="sng"/>
          </a:p>
          <a:p>
            <a:pPr marL="0" lvl="0" indent="0" algn="ctr" rtl="0">
              <a:spcBef>
                <a:spcPts val="600"/>
              </a:spcBef>
              <a:spcAft>
                <a:spcPts val="0"/>
              </a:spcAft>
              <a:buNone/>
            </a:pPr>
            <a:r>
              <a:rPr lang="en" sz="1800" u="sng">
                <a:solidFill>
                  <a:schemeClr val="hlink"/>
                </a:solidFill>
                <a:hlinkClick r:id="rId3"/>
              </a:rPr>
              <a:t>meetup.com/topics/kubernetes/</a:t>
            </a:r>
            <a:endParaRPr sz="1800"/>
          </a:p>
          <a:p>
            <a:pPr marL="0" lvl="0" indent="0" algn="ctr" rtl="0">
              <a:spcBef>
                <a:spcPts val="600"/>
              </a:spcBef>
              <a:spcAft>
                <a:spcPts val="0"/>
              </a:spcAft>
              <a:buNone/>
            </a:pPr>
            <a:endParaRPr sz="1800"/>
          </a:p>
          <a:p>
            <a:pPr marL="0" lvl="0" indent="0" algn="ctr" rtl="0">
              <a:spcBef>
                <a:spcPts val="600"/>
              </a:spcBef>
              <a:spcAft>
                <a:spcPts val="0"/>
              </a:spcAft>
              <a:buNone/>
            </a:pPr>
            <a:endParaRPr sz="2400"/>
          </a:p>
          <a:p>
            <a:pPr marL="0" lvl="0" indent="0" algn="ctr" rtl="0">
              <a:spcBef>
                <a:spcPts val="600"/>
              </a:spcBef>
              <a:spcAft>
                <a:spcPts val="0"/>
              </a:spcAft>
              <a:buNone/>
            </a:pPr>
            <a:endParaRPr sz="2400"/>
          </a:p>
          <a:p>
            <a:pPr marL="0" lvl="0" indent="0" algn="ctr" rtl="0">
              <a:spcBef>
                <a:spcPts val="600"/>
              </a:spcBef>
              <a:spcAft>
                <a:spcPts val="0"/>
              </a:spcAft>
              <a:buNone/>
            </a:pPr>
            <a:r>
              <a:rPr lang="en" sz="2400"/>
              <a:t>620+ groups</a:t>
            </a:r>
            <a:endParaRPr sz="2400"/>
          </a:p>
          <a:p>
            <a:pPr marL="0" lvl="0" indent="0" algn="ctr" rtl="0">
              <a:spcBef>
                <a:spcPts val="600"/>
              </a:spcBef>
              <a:spcAft>
                <a:spcPts val="0"/>
              </a:spcAft>
              <a:buNone/>
            </a:pPr>
            <a:r>
              <a:rPr lang="en" sz="2400"/>
              <a:t>250,000+ members</a:t>
            </a:r>
            <a:endParaRPr sz="2400"/>
          </a:p>
          <a:p>
            <a:pPr marL="0" lvl="0" indent="0" algn="ctr" rtl="0">
              <a:spcBef>
                <a:spcPts val="600"/>
              </a:spcBef>
              <a:spcAft>
                <a:spcPts val="0"/>
              </a:spcAft>
              <a:buNone/>
            </a:pPr>
            <a:endParaRPr sz="1800"/>
          </a:p>
        </p:txBody>
      </p:sp>
      <p:sp>
        <p:nvSpPr>
          <p:cNvPr id="1371" name="Google Shape;1371;p183"/>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u="sng"/>
              <a:t>CNCF</a:t>
            </a:r>
            <a:endParaRPr u="sng"/>
          </a:p>
          <a:p>
            <a:pPr marL="0" lvl="0" indent="0" algn="ctr" rtl="0">
              <a:spcBef>
                <a:spcPts val="600"/>
              </a:spcBef>
              <a:spcAft>
                <a:spcPts val="0"/>
              </a:spcAft>
              <a:buClr>
                <a:schemeClr val="dk1"/>
              </a:buClr>
              <a:buSzPts val="1100"/>
              <a:buFont typeface="Arial"/>
              <a:buNone/>
            </a:pPr>
            <a:r>
              <a:rPr lang="en" sz="1800" u="sng">
                <a:solidFill>
                  <a:schemeClr val="hlink"/>
                </a:solidFill>
                <a:hlinkClick r:id="rId4"/>
              </a:rPr>
              <a:t>meetups.cncf.io</a:t>
            </a:r>
            <a:endParaRPr sz="2400"/>
          </a:p>
          <a:p>
            <a:pPr marL="0" lvl="0" indent="0" algn="ctr" rtl="0">
              <a:spcBef>
                <a:spcPts val="600"/>
              </a:spcBef>
              <a:spcAft>
                <a:spcPts val="0"/>
              </a:spcAft>
              <a:buNone/>
            </a:pPr>
            <a:endParaRPr sz="2400"/>
          </a:p>
          <a:p>
            <a:pPr marL="0" lvl="0" indent="0" algn="ctr" rtl="0">
              <a:spcBef>
                <a:spcPts val="600"/>
              </a:spcBef>
              <a:spcAft>
                <a:spcPts val="0"/>
              </a:spcAft>
              <a:buNone/>
            </a:pPr>
            <a:endParaRPr sz="2400"/>
          </a:p>
          <a:p>
            <a:pPr marL="0" lvl="0" indent="0" algn="ctr" rtl="0">
              <a:spcBef>
                <a:spcPts val="600"/>
              </a:spcBef>
              <a:spcAft>
                <a:spcPts val="0"/>
              </a:spcAft>
              <a:buNone/>
            </a:pPr>
            <a:endParaRPr sz="2400"/>
          </a:p>
          <a:p>
            <a:pPr marL="0" lvl="0" indent="0" algn="ctr" rtl="0">
              <a:spcBef>
                <a:spcPts val="600"/>
              </a:spcBef>
              <a:spcAft>
                <a:spcPts val="0"/>
              </a:spcAft>
              <a:buNone/>
            </a:pPr>
            <a:r>
              <a:rPr lang="en" sz="2400"/>
              <a:t>155+ groups</a:t>
            </a:r>
            <a:endParaRPr sz="2400"/>
          </a:p>
          <a:p>
            <a:pPr marL="0" lvl="0" indent="0" algn="ctr" rtl="0">
              <a:spcBef>
                <a:spcPts val="600"/>
              </a:spcBef>
              <a:spcAft>
                <a:spcPts val="0"/>
              </a:spcAft>
              <a:buNone/>
            </a:pPr>
            <a:r>
              <a:rPr lang="en" sz="2400"/>
              <a:t>80,000+ members</a:t>
            </a:r>
            <a:endParaRPr sz="2400"/>
          </a:p>
          <a:p>
            <a:pPr marL="0" lvl="0" indent="0" algn="ctr" rtl="0">
              <a:spcBef>
                <a:spcPts val="600"/>
              </a:spcBef>
              <a:spcAft>
                <a:spcPts val="0"/>
              </a:spcAft>
              <a:buClr>
                <a:srgbClr val="000000"/>
              </a:buClr>
              <a:buSzPts val="1100"/>
              <a:buFont typeface="Arial"/>
              <a:buNone/>
            </a:pPr>
            <a:r>
              <a:rPr lang="en" sz="2400"/>
              <a:t>36+ countries</a:t>
            </a:r>
            <a:endParaRPr sz="2400"/>
          </a:p>
        </p:txBody>
      </p:sp>
      <p:pic>
        <p:nvPicPr>
          <p:cNvPr id="1372" name="Google Shape;1372;p183"/>
          <p:cNvPicPr preferRelativeResize="0"/>
          <p:nvPr/>
        </p:nvPicPr>
        <p:blipFill>
          <a:blip r:embed="rId5">
            <a:alphaModFix/>
          </a:blip>
          <a:stretch>
            <a:fillRect/>
          </a:stretch>
        </p:blipFill>
        <p:spPr>
          <a:xfrm>
            <a:off x="2044749" y="2417599"/>
            <a:ext cx="819401" cy="819401"/>
          </a:xfrm>
          <a:prstGeom prst="rect">
            <a:avLst/>
          </a:prstGeom>
          <a:noFill/>
          <a:ln>
            <a:noFill/>
          </a:ln>
        </p:spPr>
      </p:pic>
      <p:pic>
        <p:nvPicPr>
          <p:cNvPr id="1373" name="Google Shape;1373;p183"/>
          <p:cNvPicPr preferRelativeResize="0"/>
          <p:nvPr/>
        </p:nvPicPr>
        <p:blipFill>
          <a:blip r:embed="rId6">
            <a:alphaModFix/>
          </a:blip>
          <a:stretch>
            <a:fillRect/>
          </a:stretch>
        </p:blipFill>
        <p:spPr>
          <a:xfrm>
            <a:off x="6279825" y="2417600"/>
            <a:ext cx="819401" cy="819401"/>
          </a:xfrm>
          <a:prstGeom prst="rect">
            <a:avLst/>
          </a:prstGeom>
          <a:noFill/>
          <a:ln>
            <a:noFill/>
          </a:ln>
        </p:spPr>
      </p:pic>
      <p:sp>
        <p:nvSpPr>
          <p:cNvPr id="1374" name="Google Shape;1374;p183"/>
          <p:cNvSpPr txBox="1"/>
          <p:nvPr/>
        </p:nvSpPr>
        <p:spPr>
          <a:xfrm>
            <a:off x="8103350" y="4727575"/>
            <a:ext cx="879300" cy="2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t>10/2/2018</a:t>
            </a:r>
            <a:endParaRPr sz="120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18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Conventions</a:t>
            </a:r>
            <a:endParaRPr/>
          </a:p>
        </p:txBody>
      </p:sp>
      <p:pic>
        <p:nvPicPr>
          <p:cNvPr id="1380" name="Google Shape;1380;p184"/>
          <p:cNvPicPr preferRelativeResize="0"/>
          <p:nvPr/>
        </p:nvPicPr>
        <p:blipFill rotWithShape="1">
          <a:blip r:embed="rId3">
            <a:alphaModFix/>
          </a:blip>
          <a:srcRect b="11956"/>
          <a:stretch/>
        </p:blipFill>
        <p:spPr>
          <a:xfrm>
            <a:off x="2116900" y="1313800"/>
            <a:ext cx="4910198" cy="1806950"/>
          </a:xfrm>
          <a:prstGeom prst="rect">
            <a:avLst/>
          </a:prstGeom>
          <a:noFill/>
          <a:ln>
            <a:noFill/>
          </a:ln>
        </p:spPr>
      </p:pic>
      <p:sp>
        <p:nvSpPr>
          <p:cNvPr id="1381" name="Google Shape;1381;p184"/>
          <p:cNvSpPr txBox="1"/>
          <p:nvPr/>
        </p:nvSpPr>
        <p:spPr>
          <a:xfrm>
            <a:off x="5962300" y="3120750"/>
            <a:ext cx="2580000" cy="99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Europe: </a:t>
            </a:r>
            <a:br>
              <a:rPr lang="en" sz="1800"/>
            </a:br>
            <a:r>
              <a:rPr lang="en" sz="1800"/>
              <a:t>May 21 – 23, 2019</a:t>
            </a:r>
            <a:br>
              <a:rPr lang="en" sz="1800"/>
            </a:br>
            <a:r>
              <a:rPr lang="en" sz="1800"/>
              <a:t>Barcelona, Spain</a:t>
            </a:r>
            <a:endParaRPr sz="1800"/>
          </a:p>
        </p:txBody>
      </p:sp>
      <p:sp>
        <p:nvSpPr>
          <p:cNvPr id="1382" name="Google Shape;1382;p184"/>
          <p:cNvSpPr txBox="1"/>
          <p:nvPr/>
        </p:nvSpPr>
        <p:spPr>
          <a:xfrm>
            <a:off x="691600" y="3120750"/>
            <a:ext cx="2580000" cy="99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China: </a:t>
            </a:r>
            <a:br>
              <a:rPr lang="en" sz="1800"/>
            </a:br>
            <a:r>
              <a:rPr lang="en" sz="1800"/>
              <a:t>November 14-15, 2018</a:t>
            </a:r>
            <a:br>
              <a:rPr lang="en" sz="1800"/>
            </a:br>
            <a:r>
              <a:rPr lang="en" sz="1800"/>
              <a:t>Shanghai, China</a:t>
            </a:r>
            <a:endParaRPr sz="1800"/>
          </a:p>
        </p:txBody>
      </p:sp>
      <p:sp>
        <p:nvSpPr>
          <p:cNvPr id="1383" name="Google Shape;1383;p184"/>
          <p:cNvSpPr txBox="1"/>
          <p:nvPr/>
        </p:nvSpPr>
        <p:spPr>
          <a:xfrm>
            <a:off x="3271600" y="3692275"/>
            <a:ext cx="2690700" cy="99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North America:</a:t>
            </a:r>
            <a:r>
              <a:rPr lang="en" sz="1800"/>
              <a:t> </a:t>
            </a:r>
            <a:br>
              <a:rPr lang="en" sz="1800"/>
            </a:br>
            <a:r>
              <a:rPr lang="en" sz="1800"/>
              <a:t>December 10 - 13, 2018</a:t>
            </a:r>
            <a:br>
              <a:rPr lang="en" sz="1800"/>
            </a:br>
            <a:r>
              <a:rPr lang="en" sz="1800"/>
              <a:t>Seattle, WA</a:t>
            </a:r>
            <a:endParaRPr sz="1800"/>
          </a:p>
        </p:txBody>
      </p:sp>
      <p:sp>
        <p:nvSpPr>
          <p:cNvPr id="1384" name="Google Shape;1384;p184"/>
          <p:cNvSpPr txBox="1"/>
          <p:nvPr/>
        </p:nvSpPr>
        <p:spPr>
          <a:xfrm>
            <a:off x="8103350" y="4727575"/>
            <a:ext cx="879300" cy="2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t>10/2/2018</a:t>
            </a:r>
            <a:endParaRPr sz="120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8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GitHub</a:t>
            </a:r>
            <a:endParaRPr/>
          </a:p>
        </p:txBody>
      </p:sp>
      <p:pic>
        <p:nvPicPr>
          <p:cNvPr id="1390" name="Google Shape;1390;p185"/>
          <p:cNvPicPr preferRelativeResize="0"/>
          <p:nvPr/>
        </p:nvPicPr>
        <p:blipFill rotWithShape="1">
          <a:blip r:embed="rId3">
            <a:alphaModFix/>
          </a:blip>
          <a:srcRect t="999"/>
          <a:stretch/>
        </p:blipFill>
        <p:spPr>
          <a:xfrm>
            <a:off x="4433000" y="1284350"/>
            <a:ext cx="4383026" cy="3737500"/>
          </a:xfrm>
          <a:prstGeom prst="rect">
            <a:avLst/>
          </a:prstGeom>
          <a:noFill/>
          <a:ln>
            <a:noFill/>
          </a:ln>
        </p:spPr>
      </p:pic>
      <p:pic>
        <p:nvPicPr>
          <p:cNvPr id="1391" name="Google Shape;1391;p185"/>
          <p:cNvPicPr preferRelativeResize="0"/>
          <p:nvPr/>
        </p:nvPicPr>
        <p:blipFill>
          <a:blip r:embed="rId4">
            <a:alphaModFix/>
          </a:blip>
          <a:stretch>
            <a:fillRect/>
          </a:stretch>
        </p:blipFill>
        <p:spPr>
          <a:xfrm>
            <a:off x="564299" y="1246528"/>
            <a:ext cx="3230070" cy="3775323"/>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8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SIGs</a:t>
            </a:r>
            <a:endParaRPr/>
          </a:p>
        </p:txBody>
      </p:sp>
      <p:sp>
        <p:nvSpPr>
          <p:cNvPr id="1397" name="Google Shape;1397;p186"/>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Char char="●"/>
            </a:pPr>
            <a:r>
              <a:rPr lang="en"/>
              <a:t>Kubernetes components and features are broken down into smaller self-managed communities known as </a:t>
            </a:r>
            <a:r>
              <a:rPr lang="en" b="1"/>
              <a:t>Special Interest Groups</a:t>
            </a:r>
            <a:r>
              <a:rPr lang="en"/>
              <a:t> (</a:t>
            </a:r>
            <a:r>
              <a:rPr lang="en" b="1"/>
              <a:t>SIG</a:t>
            </a:r>
            <a:r>
              <a:rPr lang="en"/>
              <a:t>).</a:t>
            </a:r>
            <a:endParaRPr/>
          </a:p>
          <a:p>
            <a:pPr marL="457200" lvl="0" indent="-419100" algn="l" rtl="0">
              <a:spcBef>
                <a:spcPts val="1000"/>
              </a:spcBef>
              <a:spcAft>
                <a:spcPts val="1000"/>
              </a:spcAft>
              <a:buSzPts val="3000"/>
              <a:buChar char="●"/>
            </a:pPr>
            <a:r>
              <a:rPr lang="en"/>
              <a:t>Hold weekly public recorded meetings and have their own mailing lists and slack channels.</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187"/>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SIG List</a:t>
            </a:r>
            <a:endParaRPr/>
          </a:p>
        </p:txBody>
      </p:sp>
      <p:pic>
        <p:nvPicPr>
          <p:cNvPr id="1403" name="Google Shape;1403;p187"/>
          <p:cNvPicPr preferRelativeResize="0"/>
          <p:nvPr/>
        </p:nvPicPr>
        <p:blipFill>
          <a:blip r:embed="rId3">
            <a:alphaModFix/>
          </a:blip>
          <a:stretch>
            <a:fillRect/>
          </a:stretch>
        </p:blipFill>
        <p:spPr>
          <a:xfrm>
            <a:off x="971587" y="604250"/>
            <a:ext cx="7200827" cy="4413424"/>
          </a:xfrm>
          <a:prstGeom prst="rect">
            <a:avLst/>
          </a:prstGeom>
          <a:noFill/>
          <a:ln>
            <a:noFill/>
          </a:ln>
        </p:spPr>
      </p:pic>
      <p:sp>
        <p:nvSpPr>
          <p:cNvPr id="1404" name="Google Shape;1404;p187"/>
          <p:cNvSpPr txBox="1"/>
          <p:nvPr/>
        </p:nvSpPr>
        <p:spPr>
          <a:xfrm>
            <a:off x="3282750" y="4727575"/>
            <a:ext cx="4584000" cy="2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u="sng">
                <a:solidFill>
                  <a:schemeClr val="hlink"/>
                </a:solidFill>
                <a:hlinkClick r:id="rId4"/>
              </a:rPr>
              <a:t>https://github.com/kubernetes/community/blob/master/sig-list.md</a:t>
            </a:r>
            <a:endParaRPr sz="1200"/>
          </a:p>
        </p:txBody>
      </p:sp>
      <p:sp>
        <p:nvSpPr>
          <p:cNvPr id="1405" name="Google Shape;1405;p187"/>
          <p:cNvSpPr txBox="1"/>
          <p:nvPr/>
        </p:nvSpPr>
        <p:spPr>
          <a:xfrm>
            <a:off x="8103350" y="4727575"/>
            <a:ext cx="879300" cy="2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t>10/2/2018</a:t>
            </a:r>
            <a:endParaRPr sz="120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18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Working Groups</a:t>
            </a:r>
            <a:endParaRPr/>
          </a:p>
        </p:txBody>
      </p:sp>
      <p:sp>
        <p:nvSpPr>
          <p:cNvPr id="1411" name="Google Shape;1411;p18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Similar to SIGs, but are topic focused, time-bounded, or act as a focal point for cross-sig coordination.</a:t>
            </a:r>
            <a:endParaRPr/>
          </a:p>
          <a:p>
            <a:pPr marL="457200" lvl="0" indent="-419100" algn="l" rtl="0">
              <a:spcBef>
                <a:spcPts val="1000"/>
              </a:spcBef>
              <a:spcAft>
                <a:spcPts val="1000"/>
              </a:spcAft>
              <a:buSzPts val="3000"/>
              <a:buChar char="●"/>
            </a:pPr>
            <a:r>
              <a:rPr lang="en"/>
              <a:t>Hold scheduled publicly recorded meetings in addition to having their own mailing lists and slack channels.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ctrTitle"/>
          </p:nvPr>
        </p:nvSpPr>
        <p:spPr>
          <a:xfrm>
            <a:off x="685800" y="1867781"/>
            <a:ext cx="7772400" cy="16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Couple </a:t>
            </a:r>
            <a:endParaRPr/>
          </a:p>
          <a:p>
            <a:pPr marL="0" lvl="0" indent="0" algn="ctr" rtl="0">
              <a:spcBef>
                <a:spcPts val="0"/>
              </a:spcBef>
              <a:spcAft>
                <a:spcPts val="0"/>
              </a:spcAft>
              <a:buNone/>
            </a:pPr>
            <a:r>
              <a:rPr lang="en"/>
              <a:t>Key Concepts...</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89"/>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WG List</a:t>
            </a:r>
            <a:endParaRPr/>
          </a:p>
        </p:txBody>
      </p:sp>
      <p:sp>
        <p:nvSpPr>
          <p:cNvPr id="1417" name="Google Shape;1417;p189"/>
          <p:cNvSpPr txBox="1"/>
          <p:nvPr/>
        </p:nvSpPr>
        <p:spPr>
          <a:xfrm>
            <a:off x="1068925" y="4727575"/>
            <a:ext cx="4584000" cy="2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u="sng">
                <a:solidFill>
                  <a:schemeClr val="hlink"/>
                </a:solidFill>
                <a:hlinkClick r:id="rId3"/>
              </a:rPr>
              <a:t>https://github.com/kubernetes/community/blob/master/sig-list.md</a:t>
            </a:r>
            <a:endParaRPr sz="1200"/>
          </a:p>
        </p:txBody>
      </p:sp>
      <p:sp>
        <p:nvSpPr>
          <p:cNvPr id="1418" name="Google Shape;1418;p189"/>
          <p:cNvSpPr txBox="1"/>
          <p:nvPr/>
        </p:nvSpPr>
        <p:spPr>
          <a:xfrm>
            <a:off x="8103350" y="4727575"/>
            <a:ext cx="879300" cy="2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t>11/7/2018</a:t>
            </a:r>
            <a:endParaRPr sz="1200"/>
          </a:p>
        </p:txBody>
      </p:sp>
      <p:pic>
        <p:nvPicPr>
          <p:cNvPr id="1419" name="Google Shape;1419;p189"/>
          <p:cNvPicPr preferRelativeResize="0"/>
          <p:nvPr/>
        </p:nvPicPr>
        <p:blipFill>
          <a:blip r:embed="rId4">
            <a:alphaModFix/>
          </a:blip>
          <a:stretch>
            <a:fillRect/>
          </a:stretch>
        </p:blipFill>
        <p:spPr>
          <a:xfrm>
            <a:off x="152400" y="1215778"/>
            <a:ext cx="8839199" cy="2379784"/>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19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Links</a:t>
            </a:r>
            <a:endParaRPr/>
          </a:p>
        </p:txBody>
      </p:sp>
      <p:sp>
        <p:nvSpPr>
          <p:cNvPr id="1425" name="Google Shape;1425;p190"/>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04800" algn="l" rtl="0">
              <a:spcBef>
                <a:spcPts val="600"/>
              </a:spcBef>
              <a:spcAft>
                <a:spcPts val="0"/>
              </a:spcAft>
              <a:buSzPts val="1200"/>
              <a:buChar char="●"/>
            </a:pPr>
            <a:r>
              <a:rPr lang="en" sz="1200" b="1"/>
              <a:t>Free Kubernetes Courses</a:t>
            </a:r>
            <a:br>
              <a:rPr lang="en" sz="1200"/>
            </a:br>
            <a:r>
              <a:rPr lang="en" sz="1200" u="sng">
                <a:solidFill>
                  <a:schemeClr val="hlink"/>
                </a:solidFill>
                <a:hlinkClick r:id="rId3"/>
              </a:rPr>
              <a:t>https://www.edx.org/</a:t>
            </a:r>
            <a:r>
              <a:rPr lang="en" sz="1200"/>
              <a:t> </a:t>
            </a:r>
            <a:endParaRPr sz="1200"/>
          </a:p>
          <a:p>
            <a:pPr marL="457200" lvl="0" indent="-304800" algn="l" rtl="0">
              <a:spcBef>
                <a:spcPts val="1000"/>
              </a:spcBef>
              <a:spcAft>
                <a:spcPts val="0"/>
              </a:spcAft>
              <a:buSzPts val="1200"/>
              <a:buChar char="●"/>
            </a:pPr>
            <a:r>
              <a:rPr lang="en" sz="1200" b="1"/>
              <a:t>Interactive Kubernetes Tutorials</a:t>
            </a:r>
            <a:br>
              <a:rPr lang="en" sz="1200"/>
            </a:br>
            <a:r>
              <a:rPr lang="en" sz="1200" u="sng">
                <a:solidFill>
                  <a:schemeClr val="hlink"/>
                </a:solidFill>
                <a:hlinkClick r:id="rId4"/>
              </a:rPr>
              <a:t>https://www.katacoda.com/courses/kubernetes</a:t>
            </a:r>
            <a:endParaRPr sz="1200"/>
          </a:p>
          <a:p>
            <a:pPr marL="457200" lvl="0" indent="-304800" algn="l" rtl="0">
              <a:spcBef>
                <a:spcPts val="1000"/>
              </a:spcBef>
              <a:spcAft>
                <a:spcPts val="0"/>
              </a:spcAft>
              <a:buSzPts val="1200"/>
              <a:buChar char="●"/>
            </a:pPr>
            <a:r>
              <a:rPr lang="en" sz="1200" b="1"/>
              <a:t>Learn Kubernetes the Hard Way</a:t>
            </a:r>
            <a:br>
              <a:rPr lang="en" sz="1200"/>
            </a:br>
            <a:r>
              <a:rPr lang="en" sz="1200" u="sng">
                <a:solidFill>
                  <a:schemeClr val="hlink"/>
                </a:solidFill>
                <a:hlinkClick r:id="rId5"/>
              </a:rPr>
              <a:t>https://github.com/kelseyhightower/kubernetes-the-hard-way</a:t>
            </a:r>
            <a:endParaRPr sz="1200"/>
          </a:p>
          <a:p>
            <a:pPr marL="457200" lvl="0" indent="-304800" algn="l" rtl="0">
              <a:spcBef>
                <a:spcPts val="1000"/>
              </a:spcBef>
              <a:spcAft>
                <a:spcPts val="0"/>
              </a:spcAft>
              <a:buSzPts val="1200"/>
              <a:buChar char="●"/>
            </a:pPr>
            <a:r>
              <a:rPr lang="en" sz="1200" b="1"/>
              <a:t>Official Kubernetes Youtube Channel</a:t>
            </a:r>
            <a:br>
              <a:rPr lang="en" sz="1200"/>
            </a:br>
            <a:r>
              <a:rPr lang="en" sz="1200" u="sng">
                <a:solidFill>
                  <a:schemeClr val="hlink"/>
                </a:solidFill>
                <a:hlinkClick r:id="rId6"/>
              </a:rPr>
              <a:t>https://www.youtube.com/c/KubernetesCommunity</a:t>
            </a:r>
            <a:endParaRPr sz="1200"/>
          </a:p>
          <a:p>
            <a:pPr marL="457200" lvl="0" indent="-304800" algn="l" rtl="0">
              <a:spcBef>
                <a:spcPts val="1000"/>
              </a:spcBef>
              <a:spcAft>
                <a:spcPts val="0"/>
              </a:spcAft>
              <a:buSzPts val="1200"/>
              <a:buChar char="●"/>
            </a:pPr>
            <a:r>
              <a:rPr lang="en" sz="1200" b="1"/>
              <a:t>Official CNCF Youtube Channel</a:t>
            </a:r>
            <a:br>
              <a:rPr lang="en" sz="1200"/>
            </a:br>
            <a:r>
              <a:rPr lang="en" sz="1200" u="sng">
                <a:solidFill>
                  <a:schemeClr val="hlink"/>
                </a:solidFill>
                <a:hlinkClick r:id="rId7"/>
              </a:rPr>
              <a:t>https://www.youtube.com/c/cloudnativefdn</a:t>
            </a:r>
            <a:endParaRPr sz="1200"/>
          </a:p>
          <a:p>
            <a:pPr marL="457200" lvl="0" indent="-304800" algn="l" rtl="0">
              <a:spcBef>
                <a:spcPts val="1000"/>
              </a:spcBef>
              <a:spcAft>
                <a:spcPts val="0"/>
              </a:spcAft>
              <a:buSzPts val="1200"/>
              <a:buChar char="●"/>
            </a:pPr>
            <a:r>
              <a:rPr lang="en" sz="1200" b="1"/>
              <a:t>Track to becoming a CKA/CKAD (Certified Kubernetes Administrator/Application Developer)</a:t>
            </a:r>
            <a:br>
              <a:rPr lang="en" sz="1200"/>
            </a:br>
            <a:r>
              <a:rPr lang="en" sz="1200" u="sng">
                <a:solidFill>
                  <a:schemeClr val="hlink"/>
                </a:solidFill>
                <a:hlinkClick r:id="rId8"/>
              </a:rPr>
              <a:t>https://www.cncf.io/certification/expert/</a:t>
            </a:r>
            <a:endParaRPr sz="1200"/>
          </a:p>
          <a:p>
            <a:pPr marL="457200" lvl="0" indent="-304800" algn="l" rtl="0">
              <a:spcBef>
                <a:spcPts val="1000"/>
              </a:spcBef>
              <a:spcAft>
                <a:spcPts val="0"/>
              </a:spcAft>
              <a:buSzPts val="1200"/>
              <a:buChar char="●"/>
            </a:pPr>
            <a:r>
              <a:rPr lang="en" sz="1200" b="1"/>
              <a:t>Awesome Kubernetes</a:t>
            </a:r>
            <a:br>
              <a:rPr lang="en" sz="1200"/>
            </a:br>
            <a:r>
              <a:rPr lang="en" sz="1200" u="sng">
                <a:solidFill>
                  <a:schemeClr val="hlink"/>
                </a:solidFill>
                <a:hlinkClick r:id="rId9"/>
              </a:rPr>
              <a:t>https://www.gitbook.com/book/ramitsurana/awesome-kubernetes/details</a:t>
            </a:r>
            <a:endParaRPr sz="1200"/>
          </a:p>
          <a:p>
            <a:pPr marL="0" lvl="0" indent="0" algn="l" rtl="0">
              <a:spcBef>
                <a:spcPts val="1000"/>
              </a:spcBef>
              <a:spcAft>
                <a:spcPts val="1000"/>
              </a:spcAft>
              <a:buNone/>
            </a:pPr>
            <a:endParaRPr sz="1200"/>
          </a:p>
        </p:txBody>
      </p:sp>
      <p:pic>
        <p:nvPicPr>
          <p:cNvPr id="1426" name="Google Shape;1426;p190"/>
          <p:cNvPicPr preferRelativeResize="0"/>
          <p:nvPr/>
        </p:nvPicPr>
        <p:blipFill>
          <a:blip r:embed="rId10">
            <a:alphaModFix/>
          </a:blip>
          <a:stretch>
            <a:fillRect/>
          </a:stretch>
        </p:blipFill>
        <p:spPr>
          <a:xfrm>
            <a:off x="5899925" y="1586100"/>
            <a:ext cx="2748324" cy="13741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191"/>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Questions?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Pods</a:t>
            </a:r>
            <a:endParaRPr/>
          </a:p>
        </p:txBody>
      </p:sp>
      <p:sp>
        <p:nvSpPr>
          <p:cNvPr id="183" name="Google Shape;183;p28"/>
          <p:cNvSpPr txBox="1">
            <a:spLocks noGrp="1"/>
          </p:cNvSpPr>
          <p:nvPr>
            <p:ph type="body" idx="1"/>
          </p:nvPr>
        </p:nvSpPr>
        <p:spPr>
          <a:xfrm>
            <a:off x="457200" y="1200150"/>
            <a:ext cx="5406600" cy="3725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Char char="●"/>
            </a:pPr>
            <a:r>
              <a:rPr lang="en" b="1"/>
              <a:t>Atomic unit</a:t>
            </a:r>
            <a:r>
              <a:rPr lang="en"/>
              <a:t> or smallest “</a:t>
            </a:r>
            <a:r>
              <a:rPr lang="en" i="1"/>
              <a:t>unit of work</a:t>
            </a:r>
            <a:r>
              <a:rPr lang="en"/>
              <a:t>”of Kubernetes.</a:t>
            </a:r>
            <a:endParaRPr/>
          </a:p>
          <a:p>
            <a:pPr marL="457200" lvl="0" indent="-419100" algn="l" rtl="0">
              <a:spcBef>
                <a:spcPts val="1000"/>
              </a:spcBef>
              <a:spcAft>
                <a:spcPts val="1000"/>
              </a:spcAft>
              <a:buSzPts val="3000"/>
              <a:buChar char="●"/>
            </a:pPr>
            <a:r>
              <a:rPr lang="en"/>
              <a:t>Pods are </a:t>
            </a:r>
            <a:r>
              <a:rPr lang="en" b="1"/>
              <a:t>one or MORE containers</a:t>
            </a:r>
            <a:r>
              <a:rPr lang="en"/>
              <a:t> that share volumes, a network namespace, and are a part of a </a:t>
            </a:r>
            <a:r>
              <a:rPr lang="en" b="1"/>
              <a:t>single context</a:t>
            </a:r>
            <a:r>
              <a:rPr lang="en"/>
              <a:t>.</a:t>
            </a:r>
            <a:endParaRPr b="1"/>
          </a:p>
        </p:txBody>
      </p:sp>
      <p:pic>
        <p:nvPicPr>
          <p:cNvPr id="184" name="Google Shape;184;p28"/>
          <p:cNvPicPr preferRelativeResize="0"/>
          <p:nvPr/>
        </p:nvPicPr>
        <p:blipFill>
          <a:blip r:embed="rId3">
            <a:alphaModFix/>
          </a:blip>
          <a:stretch>
            <a:fillRect/>
          </a:stretch>
        </p:blipFill>
        <p:spPr>
          <a:xfrm>
            <a:off x="5981611" y="1219675"/>
            <a:ext cx="2903465" cy="3686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Before We Begin</a:t>
            </a:r>
            <a:endParaRPr/>
          </a:p>
        </p:txBody>
      </p:sp>
      <p:sp>
        <p:nvSpPr>
          <p:cNvPr id="65" name="Google Shape;65;p11"/>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Requirements:</a:t>
            </a:r>
            <a:endParaRPr b="1"/>
          </a:p>
          <a:p>
            <a:pPr marL="457200" lvl="0" indent="-381000" algn="l" rtl="0">
              <a:spcBef>
                <a:spcPts val="600"/>
              </a:spcBef>
              <a:spcAft>
                <a:spcPts val="0"/>
              </a:spcAft>
              <a:buSzPts val="2400"/>
              <a:buChar char="●"/>
            </a:pPr>
            <a:r>
              <a:rPr lang="en" sz="2400" b="1"/>
              <a:t>Minikube:</a:t>
            </a:r>
            <a:br>
              <a:rPr lang="en" sz="2400" b="1"/>
            </a:br>
            <a:r>
              <a:rPr lang="en" sz="2400"/>
              <a:t> </a:t>
            </a:r>
            <a:r>
              <a:rPr lang="en" sz="2400" u="sng">
                <a:solidFill>
                  <a:schemeClr val="hlink"/>
                </a:solidFill>
                <a:hlinkClick r:id="rId3"/>
              </a:rPr>
              <a:t>https://github.com/kubernetes/minikube</a:t>
            </a:r>
            <a:endParaRPr sz="2400"/>
          </a:p>
          <a:p>
            <a:pPr marL="457200" lvl="0" indent="-381000" algn="l" rtl="0">
              <a:spcBef>
                <a:spcPts val="0"/>
              </a:spcBef>
              <a:spcAft>
                <a:spcPts val="0"/>
              </a:spcAft>
              <a:buSzPts val="2400"/>
              <a:buChar char="●"/>
            </a:pPr>
            <a:r>
              <a:rPr lang="en" sz="2400" b="1"/>
              <a:t>Virtualbox*:</a:t>
            </a:r>
            <a:br>
              <a:rPr lang="en" sz="2400"/>
            </a:br>
            <a:r>
              <a:rPr lang="en" sz="2400" u="sng">
                <a:solidFill>
                  <a:schemeClr val="hlink"/>
                </a:solidFill>
                <a:hlinkClick r:id="rId4"/>
              </a:rPr>
              <a:t>https://www.virtualbox.org/wiki/Downloads</a:t>
            </a:r>
            <a:endParaRPr sz="2400"/>
          </a:p>
          <a:p>
            <a:pPr marL="457200" lvl="0" indent="-381000" algn="l" rtl="0">
              <a:spcBef>
                <a:spcPts val="0"/>
              </a:spcBef>
              <a:spcAft>
                <a:spcPts val="0"/>
              </a:spcAft>
              <a:buSzPts val="2400"/>
              <a:buChar char="●"/>
            </a:pPr>
            <a:r>
              <a:rPr lang="en" sz="2400" b="1"/>
              <a:t>kubectl:</a:t>
            </a:r>
            <a:br>
              <a:rPr lang="en" sz="2400" b="1"/>
            </a:br>
            <a:r>
              <a:rPr lang="en" sz="2400" u="sng">
                <a:solidFill>
                  <a:schemeClr val="hlink"/>
                </a:solidFill>
                <a:hlinkClick r:id="rId5"/>
              </a:rPr>
              <a:t>https://kubernetes.io/docs/tasks/tools/install-kubectl/</a:t>
            </a:r>
            <a:endParaRPr sz="2400"/>
          </a:p>
          <a:p>
            <a:pPr marL="457200" lvl="0" indent="-381000" algn="l" rtl="0">
              <a:spcBef>
                <a:spcPts val="0"/>
              </a:spcBef>
              <a:spcAft>
                <a:spcPts val="0"/>
              </a:spcAft>
              <a:buSzPts val="2400"/>
              <a:buChar char="●"/>
            </a:pPr>
            <a:r>
              <a:rPr lang="en" sz="2400" b="1"/>
              <a:t>k8s-intro-tutorials repo:</a:t>
            </a:r>
            <a:br>
              <a:rPr lang="en" sz="2400" b="1"/>
            </a:br>
            <a:r>
              <a:rPr lang="en" sz="2400" u="sng">
                <a:solidFill>
                  <a:schemeClr val="hlink"/>
                </a:solidFill>
                <a:hlinkClick r:id="rId6"/>
              </a:rPr>
              <a:t>https://github.com/mrbobbytables/k8s-intro-tutorials</a:t>
            </a:r>
            <a:endParaRPr sz="2400"/>
          </a:p>
        </p:txBody>
      </p:sp>
      <p:pic>
        <p:nvPicPr>
          <p:cNvPr id="66" name="Google Shape;66;p11"/>
          <p:cNvPicPr preferRelativeResize="0"/>
          <p:nvPr/>
        </p:nvPicPr>
        <p:blipFill>
          <a:blip r:embed="rId7">
            <a:alphaModFix/>
          </a:blip>
          <a:stretch>
            <a:fillRect/>
          </a:stretch>
        </p:blipFill>
        <p:spPr>
          <a:xfrm>
            <a:off x="7078799" y="1435626"/>
            <a:ext cx="1214775" cy="12758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Pods</a:t>
            </a:r>
            <a:endParaRPr/>
          </a:p>
        </p:txBody>
      </p:sp>
      <p:sp>
        <p:nvSpPr>
          <p:cNvPr id="190" name="Google Shape;190;p29"/>
          <p:cNvSpPr txBox="1">
            <a:spLocks noGrp="1"/>
          </p:cNvSpPr>
          <p:nvPr>
            <p:ph type="body" idx="1"/>
          </p:nvPr>
        </p:nvSpPr>
        <p:spPr>
          <a:xfrm>
            <a:off x="457200" y="1200150"/>
            <a:ext cx="5469000" cy="26043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4800" b="1"/>
              <a:t>They are </a:t>
            </a:r>
            <a:endParaRPr sz="4800" b="1"/>
          </a:p>
          <a:p>
            <a:pPr marL="0" lvl="0" indent="0" algn="ctr" rtl="0">
              <a:spcBef>
                <a:spcPts val="600"/>
              </a:spcBef>
              <a:spcAft>
                <a:spcPts val="0"/>
              </a:spcAft>
              <a:buNone/>
            </a:pPr>
            <a:r>
              <a:rPr lang="en" sz="4800" b="1"/>
              <a:t>also </a:t>
            </a:r>
            <a:endParaRPr sz="4800" b="1"/>
          </a:p>
          <a:p>
            <a:pPr marL="0" lvl="0" indent="0" algn="ctr" rtl="0">
              <a:spcBef>
                <a:spcPts val="600"/>
              </a:spcBef>
              <a:spcAft>
                <a:spcPts val="0"/>
              </a:spcAft>
              <a:buClr>
                <a:schemeClr val="dk1"/>
              </a:buClr>
              <a:buSzPts val="1100"/>
              <a:buFont typeface="Arial"/>
              <a:buNone/>
            </a:pPr>
            <a:r>
              <a:rPr lang="en" sz="4800" b="1"/>
              <a:t>Ephemeral!</a:t>
            </a:r>
            <a:endParaRPr sz="1400"/>
          </a:p>
        </p:txBody>
      </p:sp>
      <p:pic>
        <p:nvPicPr>
          <p:cNvPr id="191" name="Google Shape;191;p29"/>
          <p:cNvPicPr preferRelativeResize="0"/>
          <p:nvPr/>
        </p:nvPicPr>
        <p:blipFill>
          <a:blip r:embed="rId3">
            <a:alphaModFix/>
          </a:blip>
          <a:stretch>
            <a:fillRect/>
          </a:stretch>
        </p:blipFill>
        <p:spPr>
          <a:xfrm>
            <a:off x="5981611" y="1219675"/>
            <a:ext cx="2903465" cy="3686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Services</a:t>
            </a:r>
            <a:endParaRPr/>
          </a:p>
        </p:txBody>
      </p:sp>
      <p:pic>
        <p:nvPicPr>
          <p:cNvPr id="197" name="Google Shape;197;p30"/>
          <p:cNvPicPr preferRelativeResize="0"/>
          <p:nvPr/>
        </p:nvPicPr>
        <p:blipFill rotWithShape="1">
          <a:blip r:embed="rId3">
            <a:alphaModFix/>
          </a:blip>
          <a:srcRect l="2879" t="2555" r="2709" b="3476"/>
          <a:stretch/>
        </p:blipFill>
        <p:spPr>
          <a:xfrm>
            <a:off x="4345725" y="1139025"/>
            <a:ext cx="4673100" cy="3953526"/>
          </a:xfrm>
          <a:prstGeom prst="rect">
            <a:avLst/>
          </a:prstGeom>
          <a:noFill/>
          <a:ln>
            <a:noFill/>
          </a:ln>
        </p:spPr>
      </p:pic>
      <p:sp>
        <p:nvSpPr>
          <p:cNvPr id="198" name="Google Shape;198;p30"/>
          <p:cNvSpPr txBox="1">
            <a:spLocks noGrp="1"/>
          </p:cNvSpPr>
          <p:nvPr>
            <p:ph type="body" idx="1"/>
          </p:nvPr>
        </p:nvSpPr>
        <p:spPr>
          <a:xfrm>
            <a:off x="457200" y="1200150"/>
            <a:ext cx="5171700" cy="857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1000"/>
              </a:spcAft>
              <a:buSzPts val="2400"/>
              <a:buChar char="●"/>
            </a:pPr>
            <a:r>
              <a:rPr lang="en" sz="2400" b="1"/>
              <a:t>Unified method of accessing</a:t>
            </a:r>
            <a:r>
              <a:rPr lang="en" sz="2400"/>
              <a:t> the exposed workloads of Pods. </a:t>
            </a:r>
            <a:endParaRPr sz="2400"/>
          </a:p>
        </p:txBody>
      </p:sp>
      <p:sp>
        <p:nvSpPr>
          <p:cNvPr id="199" name="Google Shape;199;p30"/>
          <p:cNvSpPr txBox="1"/>
          <p:nvPr/>
        </p:nvSpPr>
        <p:spPr>
          <a:xfrm>
            <a:off x="457200" y="1955775"/>
            <a:ext cx="4075800" cy="16179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 sz="2400" b="1">
                <a:solidFill>
                  <a:schemeClr val="dk1"/>
                </a:solidFill>
              </a:rPr>
              <a:t>Durable resource</a:t>
            </a:r>
            <a:endParaRPr sz="2400">
              <a:solidFill>
                <a:schemeClr val="dk1"/>
              </a:solidFill>
            </a:endParaRPr>
          </a:p>
          <a:p>
            <a:pPr marL="914400" lvl="1" indent="-381000" algn="l" rtl="0">
              <a:spcBef>
                <a:spcPts val="1000"/>
              </a:spcBef>
              <a:spcAft>
                <a:spcPts val="0"/>
              </a:spcAft>
              <a:buClr>
                <a:schemeClr val="dk1"/>
              </a:buClr>
              <a:buSzPts val="2400"/>
              <a:buChar char="○"/>
            </a:pPr>
            <a:r>
              <a:rPr lang="en" sz="2400">
                <a:solidFill>
                  <a:schemeClr val="dk1"/>
                </a:solidFill>
              </a:rPr>
              <a:t>static cluster IP</a:t>
            </a:r>
            <a:endParaRPr sz="2400">
              <a:solidFill>
                <a:schemeClr val="dk1"/>
              </a:solidFill>
            </a:endParaRPr>
          </a:p>
          <a:p>
            <a:pPr marL="914400" lvl="1" indent="-381000" algn="l" rtl="0">
              <a:spcBef>
                <a:spcPts val="0"/>
              </a:spcBef>
              <a:spcAft>
                <a:spcPts val="0"/>
              </a:spcAft>
              <a:buClr>
                <a:schemeClr val="dk1"/>
              </a:buClr>
              <a:buSzPts val="2400"/>
              <a:buChar char="○"/>
            </a:pPr>
            <a:r>
              <a:rPr lang="en" sz="2400">
                <a:solidFill>
                  <a:schemeClr val="dk1"/>
                </a:solidFill>
              </a:rPr>
              <a:t>static namespaced DNS name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Services</a:t>
            </a:r>
            <a:endParaRPr/>
          </a:p>
        </p:txBody>
      </p:sp>
      <p:sp>
        <p:nvSpPr>
          <p:cNvPr id="205" name="Google Shape;205;p31"/>
          <p:cNvSpPr txBox="1">
            <a:spLocks noGrp="1"/>
          </p:cNvSpPr>
          <p:nvPr>
            <p:ph type="body" idx="1"/>
          </p:nvPr>
        </p:nvSpPr>
        <p:spPr>
          <a:xfrm>
            <a:off x="457200" y="1200150"/>
            <a:ext cx="5171700" cy="857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1000"/>
              </a:spcAft>
              <a:buSzPts val="2400"/>
              <a:buChar char="●"/>
            </a:pPr>
            <a:r>
              <a:rPr lang="en" sz="2400" b="1"/>
              <a:t>Unified method of accessing</a:t>
            </a:r>
            <a:r>
              <a:rPr lang="en" sz="2400"/>
              <a:t> the exposed workloads of Pods. </a:t>
            </a:r>
            <a:endParaRPr sz="2400"/>
          </a:p>
        </p:txBody>
      </p:sp>
      <p:pic>
        <p:nvPicPr>
          <p:cNvPr id="206" name="Google Shape;206;p31"/>
          <p:cNvPicPr preferRelativeResize="0"/>
          <p:nvPr/>
        </p:nvPicPr>
        <p:blipFill rotWithShape="1">
          <a:blip r:embed="rId3">
            <a:alphaModFix/>
          </a:blip>
          <a:srcRect l="2879" t="2555" r="2709" b="3476"/>
          <a:stretch/>
        </p:blipFill>
        <p:spPr>
          <a:xfrm>
            <a:off x="4345725" y="1139025"/>
            <a:ext cx="4673100" cy="3953526"/>
          </a:xfrm>
          <a:prstGeom prst="rect">
            <a:avLst/>
          </a:prstGeom>
          <a:noFill/>
          <a:ln>
            <a:noFill/>
          </a:ln>
        </p:spPr>
      </p:pic>
      <p:sp>
        <p:nvSpPr>
          <p:cNvPr id="207" name="Google Shape;207;p31"/>
          <p:cNvSpPr txBox="1"/>
          <p:nvPr/>
        </p:nvSpPr>
        <p:spPr>
          <a:xfrm>
            <a:off x="457200" y="1955775"/>
            <a:ext cx="4075800" cy="16179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 sz="2400" b="1">
                <a:solidFill>
                  <a:schemeClr val="dk1"/>
                </a:solidFill>
              </a:rPr>
              <a:t>Durable resource</a:t>
            </a:r>
            <a:endParaRPr sz="2400">
              <a:solidFill>
                <a:schemeClr val="dk1"/>
              </a:solidFill>
            </a:endParaRPr>
          </a:p>
          <a:p>
            <a:pPr marL="914400" lvl="1" indent="-381000" algn="l" rtl="0">
              <a:spcBef>
                <a:spcPts val="1000"/>
              </a:spcBef>
              <a:spcAft>
                <a:spcPts val="0"/>
              </a:spcAft>
              <a:buClr>
                <a:schemeClr val="dk1"/>
              </a:buClr>
              <a:buSzPts val="2400"/>
              <a:buChar char="○"/>
            </a:pPr>
            <a:r>
              <a:rPr lang="en" sz="2400">
                <a:solidFill>
                  <a:schemeClr val="dk1"/>
                </a:solidFill>
              </a:rPr>
              <a:t>static cluster IP</a:t>
            </a:r>
            <a:endParaRPr sz="2400">
              <a:solidFill>
                <a:schemeClr val="dk1"/>
              </a:solidFill>
            </a:endParaRPr>
          </a:p>
          <a:p>
            <a:pPr marL="914400" lvl="1" indent="-381000" algn="l" rtl="0">
              <a:spcBef>
                <a:spcPts val="0"/>
              </a:spcBef>
              <a:spcAft>
                <a:spcPts val="0"/>
              </a:spcAft>
              <a:buClr>
                <a:schemeClr val="dk1"/>
              </a:buClr>
              <a:buSzPts val="2400"/>
              <a:buChar char="○"/>
            </a:pPr>
            <a:r>
              <a:rPr lang="en" sz="2400">
                <a:solidFill>
                  <a:schemeClr val="dk1"/>
                </a:solidFill>
              </a:rPr>
              <a:t>static namespaced DNS name</a:t>
            </a:r>
            <a:endParaRPr/>
          </a:p>
        </p:txBody>
      </p:sp>
      <p:sp>
        <p:nvSpPr>
          <p:cNvPr id="208" name="Google Shape;208;p31"/>
          <p:cNvSpPr txBox="1">
            <a:spLocks noGrp="1"/>
          </p:cNvSpPr>
          <p:nvPr>
            <p:ph type="body" idx="1"/>
          </p:nvPr>
        </p:nvSpPr>
        <p:spPr>
          <a:xfrm>
            <a:off x="457200" y="3753925"/>
            <a:ext cx="5946900" cy="94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5400" b="1"/>
              <a:t>NOT Ephemeral!</a:t>
            </a:r>
            <a:endParaRPr sz="5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ctrTitle"/>
          </p:nvPr>
        </p:nvSpPr>
        <p:spPr>
          <a:xfrm>
            <a:off x="685800" y="1867781"/>
            <a:ext cx="7772400" cy="16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Architecture</a:t>
            </a:r>
            <a:endParaRPr/>
          </a:p>
          <a:p>
            <a:pPr marL="0" lvl="0" indent="0" algn="ctr" rtl="0">
              <a:spcBef>
                <a:spcPts val="0"/>
              </a:spcBef>
              <a:spcAft>
                <a:spcPts val="0"/>
              </a:spcAft>
              <a:buNone/>
            </a:pPr>
            <a:r>
              <a:rPr lang="en"/>
              <a:t>Overview</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33"/>
          <p:cNvPicPr preferRelativeResize="0"/>
          <p:nvPr/>
        </p:nvPicPr>
        <p:blipFill>
          <a:blip r:embed="rId3">
            <a:alphaModFix/>
          </a:blip>
          <a:stretch>
            <a:fillRect/>
          </a:stretch>
        </p:blipFill>
        <p:spPr>
          <a:xfrm>
            <a:off x="447888" y="0"/>
            <a:ext cx="8248233" cy="51434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Architecture Overview</a:t>
            </a:r>
            <a:endParaRPr sz="3600"/>
          </a:p>
        </p:txBody>
      </p:sp>
      <p:sp>
        <p:nvSpPr>
          <p:cNvPr id="224" name="Google Shape;224;p34"/>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Control Plane Components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Control Plane Components</a:t>
            </a:r>
            <a:endParaRPr/>
          </a:p>
        </p:txBody>
      </p:sp>
      <p:sp>
        <p:nvSpPr>
          <p:cNvPr id="230" name="Google Shape;230;p35"/>
          <p:cNvSpPr txBox="1">
            <a:spLocks noGrp="1"/>
          </p:cNvSpPr>
          <p:nvPr>
            <p:ph type="body" idx="1"/>
          </p:nvPr>
        </p:nvSpPr>
        <p:spPr>
          <a:xfrm>
            <a:off x="457200" y="1532100"/>
            <a:ext cx="5673000" cy="33939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kube-apiserver</a:t>
            </a:r>
            <a:endParaRPr/>
          </a:p>
          <a:p>
            <a:pPr marL="457200" lvl="0" indent="-419100" algn="l" rtl="0">
              <a:spcBef>
                <a:spcPts val="0"/>
              </a:spcBef>
              <a:spcAft>
                <a:spcPts val="0"/>
              </a:spcAft>
              <a:buSzPts val="3000"/>
              <a:buChar char="●"/>
            </a:pPr>
            <a:r>
              <a:rPr lang="en"/>
              <a:t>etcd</a:t>
            </a:r>
            <a:endParaRPr/>
          </a:p>
          <a:p>
            <a:pPr marL="457200" lvl="0" indent="-419100" algn="l" rtl="0">
              <a:spcBef>
                <a:spcPts val="0"/>
              </a:spcBef>
              <a:spcAft>
                <a:spcPts val="0"/>
              </a:spcAft>
              <a:buSzPts val="3000"/>
              <a:buChar char="●"/>
            </a:pPr>
            <a:r>
              <a:rPr lang="en"/>
              <a:t>kube-controller-manager</a:t>
            </a:r>
            <a:endParaRPr/>
          </a:p>
          <a:p>
            <a:pPr marL="457200" lvl="0" indent="-419100" algn="l" rtl="0">
              <a:spcBef>
                <a:spcPts val="0"/>
              </a:spcBef>
              <a:spcAft>
                <a:spcPts val="0"/>
              </a:spcAft>
              <a:buSzPts val="3000"/>
              <a:buChar char="●"/>
            </a:pPr>
            <a:r>
              <a:rPr lang="en"/>
              <a:t>kube-scheduler</a:t>
            </a:r>
            <a:endParaRPr/>
          </a:p>
          <a:p>
            <a:pPr marL="0" lvl="0" indent="0" algn="l" rtl="0">
              <a:spcBef>
                <a:spcPts val="600"/>
              </a:spcBef>
              <a:spcAft>
                <a:spcPts val="0"/>
              </a:spcAft>
              <a:buNone/>
            </a:pPr>
            <a:endParaRPr/>
          </a:p>
        </p:txBody>
      </p:sp>
      <p:pic>
        <p:nvPicPr>
          <p:cNvPr id="231" name="Google Shape;231;p35"/>
          <p:cNvPicPr preferRelativeResize="0"/>
          <p:nvPr/>
        </p:nvPicPr>
        <p:blipFill rotWithShape="1">
          <a:blip r:embed="rId3">
            <a:alphaModFix/>
          </a:blip>
          <a:srcRect r="58101" b="11402"/>
          <a:stretch/>
        </p:blipFill>
        <p:spPr>
          <a:xfrm>
            <a:off x="6130200" y="1200150"/>
            <a:ext cx="2556597" cy="38034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kube-apiserver</a:t>
            </a:r>
            <a:endParaRPr/>
          </a:p>
        </p:txBody>
      </p:sp>
      <p:sp>
        <p:nvSpPr>
          <p:cNvPr id="237" name="Google Shape;237;p36"/>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Provides a forward facing REST interface into the kubernetes control plane and datastore.  </a:t>
            </a:r>
            <a:endParaRPr sz="2400"/>
          </a:p>
          <a:p>
            <a:pPr marL="457200" lvl="0" indent="-381000" algn="l" rtl="0">
              <a:spcBef>
                <a:spcPts val="1000"/>
              </a:spcBef>
              <a:spcAft>
                <a:spcPts val="0"/>
              </a:spcAft>
              <a:buSzPts val="2400"/>
              <a:buChar char="●"/>
            </a:pPr>
            <a:r>
              <a:rPr lang="en" sz="2400"/>
              <a:t>All clients and other applications interact with kubernetes </a:t>
            </a:r>
            <a:r>
              <a:rPr lang="en" sz="2400" b="1"/>
              <a:t>strictly</a:t>
            </a:r>
            <a:r>
              <a:rPr lang="en" sz="2400"/>
              <a:t> through the API Server.</a:t>
            </a:r>
            <a:endParaRPr sz="2400"/>
          </a:p>
          <a:p>
            <a:pPr marL="457200" lvl="0" indent="-381000" algn="l" rtl="0">
              <a:spcBef>
                <a:spcPts val="1000"/>
              </a:spcBef>
              <a:spcAft>
                <a:spcPts val="1000"/>
              </a:spcAft>
              <a:buSzPts val="2400"/>
              <a:buChar char="●"/>
            </a:pPr>
            <a:r>
              <a:rPr lang="en" sz="2400"/>
              <a:t>Acts as the gatekeeper to the cluster by handling authentication and authorization, request validation, mutation, and admission control in addition to being the front-end to the backing datastore.</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etcd</a:t>
            </a:r>
            <a:endParaRPr/>
          </a:p>
        </p:txBody>
      </p:sp>
      <p:sp>
        <p:nvSpPr>
          <p:cNvPr id="243" name="Google Shape;243;p37"/>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etcd acts as the cluster datastore.</a:t>
            </a:r>
            <a:endParaRPr sz="2400"/>
          </a:p>
          <a:p>
            <a:pPr marL="457200" lvl="0" indent="-381000" algn="l" rtl="0">
              <a:spcBef>
                <a:spcPts val="1000"/>
              </a:spcBef>
              <a:spcAft>
                <a:spcPts val="0"/>
              </a:spcAft>
              <a:buSzPts val="2400"/>
              <a:buChar char="●"/>
            </a:pPr>
            <a:r>
              <a:rPr lang="en" sz="2400"/>
              <a:t>Purpose in relation to Kubernetes is to provide a strong, consistent and highly available key-value store for persisting cluster state.</a:t>
            </a:r>
            <a:endParaRPr sz="2400"/>
          </a:p>
          <a:p>
            <a:pPr marL="457200" lvl="0" indent="-381000" algn="l" rtl="0">
              <a:spcBef>
                <a:spcPts val="1000"/>
              </a:spcBef>
              <a:spcAft>
                <a:spcPts val="1000"/>
              </a:spcAft>
              <a:buSzPts val="2400"/>
              <a:buChar char="●"/>
            </a:pPr>
            <a:r>
              <a:rPr lang="en" sz="2400"/>
              <a:t>Stores objects and config information. </a:t>
            </a:r>
            <a:endParaRPr sz="2400"/>
          </a:p>
        </p:txBody>
      </p:sp>
      <p:pic>
        <p:nvPicPr>
          <p:cNvPr id="244" name="Google Shape;244;p37"/>
          <p:cNvPicPr preferRelativeResize="0"/>
          <p:nvPr/>
        </p:nvPicPr>
        <p:blipFill>
          <a:blip r:embed="rId3">
            <a:alphaModFix/>
          </a:blip>
          <a:stretch>
            <a:fillRect/>
          </a:stretch>
        </p:blipFill>
        <p:spPr>
          <a:xfrm>
            <a:off x="5399675" y="3509525"/>
            <a:ext cx="2621400" cy="936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etcd</a:t>
            </a:r>
            <a:endParaRPr/>
          </a:p>
        </p:txBody>
      </p:sp>
      <p:sp>
        <p:nvSpPr>
          <p:cNvPr id="250" name="Google Shape;250;p38"/>
          <p:cNvSpPr txBox="1">
            <a:spLocks noGrp="1"/>
          </p:cNvSpPr>
          <p:nvPr>
            <p:ph type="body" idx="1"/>
          </p:nvPr>
        </p:nvSpPr>
        <p:spPr>
          <a:xfrm>
            <a:off x="457200" y="1200150"/>
            <a:ext cx="42720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t>Uses </a:t>
            </a:r>
            <a:r>
              <a:rPr lang="en" sz="2400" i="1" dirty="0"/>
              <a:t>“Raft Consensus” </a:t>
            </a:r>
            <a:r>
              <a:rPr lang="en" sz="2400" dirty="0"/>
              <a:t>among a quorum of systems to create a fault-tolerant consistent </a:t>
            </a:r>
            <a:r>
              <a:rPr lang="en" sz="2400" i="1" dirty="0"/>
              <a:t>“view”</a:t>
            </a:r>
            <a:r>
              <a:rPr lang="en" sz="2400" dirty="0"/>
              <a:t> of the cluster.</a:t>
            </a:r>
            <a:endParaRPr sz="2400" dirty="0"/>
          </a:p>
          <a:p>
            <a:pPr marL="0" lvl="0" indent="0" algn="l" rtl="0">
              <a:spcBef>
                <a:spcPts val="600"/>
              </a:spcBef>
              <a:spcAft>
                <a:spcPts val="0"/>
              </a:spcAft>
              <a:buNone/>
            </a:pPr>
            <a:endParaRPr sz="2400" dirty="0"/>
          </a:p>
          <a:p>
            <a:pPr marL="0" lvl="0" indent="0" algn="l" rtl="0">
              <a:spcBef>
                <a:spcPts val="600"/>
              </a:spcBef>
              <a:spcAft>
                <a:spcPts val="0"/>
              </a:spcAft>
              <a:buNone/>
            </a:pPr>
            <a:endParaRPr sz="2400" dirty="0"/>
          </a:p>
          <a:p>
            <a:pPr marL="0" lvl="0" indent="0" algn="l" rtl="0">
              <a:spcBef>
                <a:spcPts val="600"/>
              </a:spcBef>
              <a:spcAft>
                <a:spcPts val="0"/>
              </a:spcAft>
              <a:buNone/>
            </a:pPr>
            <a:r>
              <a:rPr lang="en" sz="2400" u="sng" dirty="0">
                <a:solidFill>
                  <a:schemeClr val="hlink"/>
                </a:solidFill>
                <a:hlinkClick r:id="rId3"/>
              </a:rPr>
              <a:t>https://raft.github.io/</a:t>
            </a:r>
            <a:endParaRPr sz="2400" dirty="0"/>
          </a:p>
          <a:p>
            <a:pPr marL="0" lvl="0" indent="0" algn="l" rtl="0">
              <a:spcBef>
                <a:spcPts val="600"/>
              </a:spcBef>
              <a:spcAft>
                <a:spcPts val="0"/>
              </a:spcAft>
              <a:buNone/>
            </a:pPr>
            <a:endParaRPr sz="2400" dirty="0"/>
          </a:p>
          <a:p>
            <a:pPr marL="0" lvl="0" indent="0" algn="l" rtl="0">
              <a:spcBef>
                <a:spcPts val="600"/>
              </a:spcBef>
              <a:spcAft>
                <a:spcPts val="0"/>
              </a:spcAft>
              <a:buNone/>
            </a:pPr>
            <a:endParaRPr sz="2400" dirty="0"/>
          </a:p>
          <a:p>
            <a:pPr marL="0" lvl="0" indent="0" algn="l" rtl="0">
              <a:spcBef>
                <a:spcPts val="600"/>
              </a:spcBef>
              <a:spcAft>
                <a:spcPts val="0"/>
              </a:spcAft>
              <a:buNone/>
            </a:pPr>
            <a:endParaRPr sz="2400" dirty="0"/>
          </a:p>
        </p:txBody>
      </p:sp>
      <p:pic>
        <p:nvPicPr>
          <p:cNvPr id="251" name="Google Shape;251;p38"/>
          <p:cNvPicPr preferRelativeResize="0"/>
          <p:nvPr/>
        </p:nvPicPr>
        <p:blipFill>
          <a:blip r:embed="rId4">
            <a:alphaModFix/>
          </a:blip>
          <a:stretch>
            <a:fillRect/>
          </a:stretch>
        </p:blipFill>
        <p:spPr>
          <a:xfrm>
            <a:off x="4729325" y="1584595"/>
            <a:ext cx="3957474" cy="2956800"/>
          </a:xfrm>
          <a:prstGeom prst="rect">
            <a:avLst/>
          </a:prstGeom>
          <a:noFill/>
          <a:ln>
            <a:noFill/>
          </a:ln>
        </p:spPr>
      </p:pic>
      <p:sp>
        <p:nvSpPr>
          <p:cNvPr id="252" name="Google Shape;252;p38"/>
          <p:cNvSpPr txBox="1"/>
          <p:nvPr/>
        </p:nvSpPr>
        <p:spPr>
          <a:xfrm>
            <a:off x="7376075" y="4541400"/>
            <a:ext cx="1074600" cy="28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hlinkClick r:id="rId5"/>
              </a:rPr>
              <a:t>Image Source</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Before We Begin</a:t>
            </a:r>
            <a:endParaRPr/>
          </a:p>
        </p:txBody>
      </p:sp>
      <p:sp>
        <p:nvSpPr>
          <p:cNvPr id="72" name="Google Shape;72;p12"/>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Go here for install instructions</a:t>
            </a:r>
            <a:endParaRPr b="1"/>
          </a:p>
          <a:p>
            <a:pPr marL="0" lvl="0" indent="0" algn="l" rtl="0">
              <a:spcBef>
                <a:spcPts val="600"/>
              </a:spcBef>
              <a:spcAft>
                <a:spcPts val="0"/>
              </a:spcAft>
              <a:buNone/>
            </a:pPr>
            <a:endParaRPr b="1"/>
          </a:p>
          <a:p>
            <a:pPr marL="0" lvl="0" indent="0" algn="l" rtl="0">
              <a:spcBef>
                <a:spcPts val="600"/>
              </a:spcBef>
              <a:spcAft>
                <a:spcPts val="0"/>
              </a:spcAft>
              <a:buNone/>
            </a:pPr>
            <a:endParaRPr b="1"/>
          </a:p>
          <a:p>
            <a:pPr marL="0" lvl="0" indent="0" algn="l" rtl="0">
              <a:spcBef>
                <a:spcPts val="600"/>
              </a:spcBef>
              <a:spcAft>
                <a:spcPts val="0"/>
              </a:spcAft>
              <a:buNone/>
            </a:pPr>
            <a:r>
              <a:rPr lang="en" sz="6000" u="sng">
                <a:solidFill>
                  <a:srgbClr val="1155CC"/>
                </a:solidFill>
                <a:highlight>
                  <a:srgbClr val="FFFFFF"/>
                </a:highlight>
                <a:latin typeface="Roboto"/>
                <a:ea typeface="Roboto"/>
                <a:cs typeface="Roboto"/>
                <a:sym typeface="Roboto"/>
                <a:hlinkClick r:id="rId3"/>
              </a:rPr>
              <a:t>https://goo.gl/1HV3Tu</a:t>
            </a:r>
            <a:endParaRPr sz="6000" b="1"/>
          </a:p>
        </p:txBody>
      </p:sp>
      <p:pic>
        <p:nvPicPr>
          <p:cNvPr id="73" name="Google Shape;73;p12"/>
          <p:cNvPicPr preferRelativeResize="0"/>
          <p:nvPr/>
        </p:nvPicPr>
        <p:blipFill>
          <a:blip r:embed="rId4">
            <a:alphaModFix/>
          </a:blip>
          <a:stretch>
            <a:fillRect/>
          </a:stretch>
        </p:blipFill>
        <p:spPr>
          <a:xfrm>
            <a:off x="7078799" y="1435626"/>
            <a:ext cx="1214775" cy="12758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kube-controller-manager</a:t>
            </a:r>
            <a:endParaRPr/>
          </a:p>
        </p:txBody>
      </p:sp>
      <p:sp>
        <p:nvSpPr>
          <p:cNvPr id="258" name="Google Shape;258;p3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Serves as the primary daemon that manages all core component control loops. </a:t>
            </a:r>
            <a:endParaRPr/>
          </a:p>
          <a:p>
            <a:pPr marL="457200" lvl="0" indent="-419100" algn="l" rtl="0">
              <a:spcBef>
                <a:spcPts val="1000"/>
              </a:spcBef>
              <a:spcAft>
                <a:spcPts val="0"/>
              </a:spcAft>
              <a:buSzPts val="3000"/>
              <a:buChar char="●"/>
            </a:pPr>
            <a:r>
              <a:rPr lang="en"/>
              <a:t>Monitors the cluster state via the apiserver and </a:t>
            </a:r>
            <a:r>
              <a:rPr lang="en" b="1"/>
              <a:t>steers the cluster towards the desired state</a:t>
            </a:r>
            <a:r>
              <a:rPr lang="en"/>
              <a:t>. </a:t>
            </a:r>
            <a:endParaRPr sz="2400"/>
          </a:p>
          <a:p>
            <a:pPr marL="0" lvl="0" indent="0" algn="l" rtl="0">
              <a:spcBef>
                <a:spcPts val="1000"/>
              </a:spcBef>
              <a:spcAft>
                <a:spcPts val="0"/>
              </a:spcAft>
              <a:buClr>
                <a:schemeClr val="dk1"/>
              </a:buClr>
              <a:buSzPts val="1100"/>
              <a:buFont typeface="Arial"/>
              <a:buNone/>
            </a:pPr>
            <a:endParaRPr sz="2400"/>
          </a:p>
          <a:p>
            <a:pPr marL="0" lvl="0" indent="0" algn="l" rtl="0">
              <a:spcBef>
                <a:spcPts val="600"/>
              </a:spcBef>
              <a:spcAft>
                <a:spcPts val="0"/>
              </a:spcAft>
              <a:buNone/>
            </a:pPr>
            <a:r>
              <a:rPr lang="en" sz="1200"/>
              <a:t>List of core controllers: </a:t>
            </a:r>
            <a:r>
              <a:rPr lang="en" sz="1200" u="sng">
                <a:solidFill>
                  <a:schemeClr val="hlink"/>
                </a:solidFill>
                <a:hlinkClick r:id="rId3"/>
              </a:rPr>
              <a:t>https://github.com/kubernetes/kubernetes/blob/master/cmd/kube-controller-manager/app/controllermanager.go#L344</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kube-scheduler</a:t>
            </a:r>
            <a:endParaRPr/>
          </a:p>
        </p:txBody>
      </p:sp>
      <p:sp>
        <p:nvSpPr>
          <p:cNvPr id="264" name="Google Shape;264;p40"/>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Verbose policy-rich engine that evaluates workload requirements and attempts to place it on a matching resource.</a:t>
            </a:r>
            <a:endParaRPr sz="2400"/>
          </a:p>
          <a:p>
            <a:pPr marL="457200" lvl="0" indent="-381000" algn="l" rtl="0">
              <a:spcBef>
                <a:spcPts val="1000"/>
              </a:spcBef>
              <a:spcAft>
                <a:spcPts val="0"/>
              </a:spcAft>
              <a:buSzPts val="2400"/>
              <a:buChar char="●"/>
            </a:pPr>
            <a:r>
              <a:rPr lang="en" sz="2400"/>
              <a:t>Default scheduler uses bin packing.</a:t>
            </a:r>
            <a:endParaRPr sz="2400"/>
          </a:p>
          <a:p>
            <a:pPr marL="457200" lvl="0" indent="-381000" algn="l" rtl="0">
              <a:spcBef>
                <a:spcPts val="1000"/>
              </a:spcBef>
              <a:spcAft>
                <a:spcPts val="1000"/>
              </a:spcAft>
              <a:buSzPts val="2400"/>
              <a:buChar char="●"/>
            </a:pPr>
            <a:r>
              <a:rPr lang="en" sz="2400"/>
              <a:t>Workload Requirements can include: general hardware requirements, affinity/anti-affinity, labels, and other various custom resource requirements.</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Architecture Overview</a:t>
            </a:r>
            <a:endParaRPr sz="3600"/>
          </a:p>
        </p:txBody>
      </p:sp>
      <p:sp>
        <p:nvSpPr>
          <p:cNvPr id="270" name="Google Shape;270;p41"/>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Node</a:t>
            </a:r>
            <a:endParaRPr/>
          </a:p>
          <a:p>
            <a:pPr marL="0" lvl="0" indent="0" algn="ctr" rtl="0">
              <a:spcBef>
                <a:spcPts val="0"/>
              </a:spcBef>
              <a:spcAft>
                <a:spcPts val="0"/>
              </a:spcAft>
              <a:buNone/>
            </a:pPr>
            <a:r>
              <a:rPr lang="en"/>
              <a:t>Components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Node Components</a:t>
            </a:r>
            <a:endParaRPr/>
          </a:p>
        </p:txBody>
      </p:sp>
      <p:sp>
        <p:nvSpPr>
          <p:cNvPr id="276" name="Google Shape;276;p42"/>
          <p:cNvSpPr txBox="1">
            <a:spLocks noGrp="1"/>
          </p:cNvSpPr>
          <p:nvPr>
            <p:ph type="body" idx="1"/>
          </p:nvPr>
        </p:nvSpPr>
        <p:spPr>
          <a:xfrm>
            <a:off x="457200" y="1200150"/>
            <a:ext cx="58002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a:p>
            <a:pPr marL="457200" lvl="0" indent="-419100" algn="l" rtl="0">
              <a:spcBef>
                <a:spcPts val="600"/>
              </a:spcBef>
              <a:spcAft>
                <a:spcPts val="0"/>
              </a:spcAft>
              <a:buSzPts val="3000"/>
              <a:buChar char="●"/>
            </a:pPr>
            <a:r>
              <a:rPr lang="en"/>
              <a:t>kubelet</a:t>
            </a:r>
            <a:endParaRPr/>
          </a:p>
          <a:p>
            <a:pPr marL="457200" lvl="0" indent="-419100" algn="l" rtl="0">
              <a:spcBef>
                <a:spcPts val="0"/>
              </a:spcBef>
              <a:spcAft>
                <a:spcPts val="0"/>
              </a:spcAft>
              <a:buSzPts val="3000"/>
              <a:buChar char="●"/>
            </a:pPr>
            <a:r>
              <a:rPr lang="en"/>
              <a:t>kube-proxy</a:t>
            </a:r>
            <a:endParaRPr/>
          </a:p>
          <a:p>
            <a:pPr marL="457200" lvl="0" indent="-419100" algn="l" rtl="0">
              <a:spcBef>
                <a:spcPts val="0"/>
              </a:spcBef>
              <a:spcAft>
                <a:spcPts val="0"/>
              </a:spcAft>
              <a:buSzPts val="3000"/>
              <a:buChar char="●"/>
            </a:pPr>
            <a:r>
              <a:rPr lang="en"/>
              <a:t>Container Runtime Engine</a:t>
            </a:r>
            <a:endParaRPr/>
          </a:p>
          <a:p>
            <a:pPr marL="0" lvl="0" indent="0" algn="l" rtl="0">
              <a:spcBef>
                <a:spcPts val="600"/>
              </a:spcBef>
              <a:spcAft>
                <a:spcPts val="0"/>
              </a:spcAft>
              <a:buNone/>
            </a:pPr>
            <a:endParaRPr/>
          </a:p>
        </p:txBody>
      </p:sp>
      <p:pic>
        <p:nvPicPr>
          <p:cNvPr id="277" name="Google Shape;277;p42"/>
          <p:cNvPicPr preferRelativeResize="0"/>
          <p:nvPr/>
        </p:nvPicPr>
        <p:blipFill>
          <a:blip r:embed="rId3">
            <a:alphaModFix/>
          </a:blip>
          <a:stretch>
            <a:fillRect/>
          </a:stretch>
        </p:blipFill>
        <p:spPr>
          <a:xfrm>
            <a:off x="6303350" y="1514887"/>
            <a:ext cx="2383451" cy="30962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kubelet</a:t>
            </a:r>
            <a:endParaRPr/>
          </a:p>
        </p:txBody>
      </p:sp>
      <p:sp>
        <p:nvSpPr>
          <p:cNvPr id="283" name="Google Shape;283;p4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Acts as the node agent responsible for managing the lifecycle of every pod on its host. </a:t>
            </a:r>
            <a:endParaRPr sz="2400"/>
          </a:p>
          <a:p>
            <a:pPr marL="457200" lvl="0" indent="-381000" algn="l" rtl="0">
              <a:spcBef>
                <a:spcPts val="1000"/>
              </a:spcBef>
              <a:spcAft>
                <a:spcPts val="0"/>
              </a:spcAft>
              <a:buSzPts val="2400"/>
              <a:buChar char="●"/>
            </a:pPr>
            <a:r>
              <a:rPr lang="en" sz="2400"/>
              <a:t>Kubelet understands YAML container manifests that it can read from several sources:</a:t>
            </a:r>
            <a:endParaRPr sz="2400"/>
          </a:p>
          <a:p>
            <a:pPr marL="914400" lvl="1" indent="-381000" algn="l" rtl="0">
              <a:spcBef>
                <a:spcPts val="0"/>
              </a:spcBef>
              <a:spcAft>
                <a:spcPts val="0"/>
              </a:spcAft>
              <a:buSzPts val="2400"/>
              <a:buChar char="○"/>
            </a:pPr>
            <a:r>
              <a:rPr lang="en" sz="2400"/>
              <a:t>file path</a:t>
            </a:r>
            <a:endParaRPr sz="2400"/>
          </a:p>
          <a:p>
            <a:pPr marL="914400" lvl="1" indent="-381000" algn="l" rtl="0">
              <a:spcBef>
                <a:spcPts val="0"/>
              </a:spcBef>
              <a:spcAft>
                <a:spcPts val="0"/>
              </a:spcAft>
              <a:buSzPts val="2400"/>
              <a:buChar char="○"/>
            </a:pPr>
            <a:r>
              <a:rPr lang="en" sz="2400"/>
              <a:t>HTTP Endpoint</a:t>
            </a:r>
            <a:endParaRPr sz="2400"/>
          </a:p>
          <a:p>
            <a:pPr marL="914400" lvl="1" indent="-381000" algn="l" rtl="0">
              <a:spcBef>
                <a:spcPts val="0"/>
              </a:spcBef>
              <a:spcAft>
                <a:spcPts val="0"/>
              </a:spcAft>
              <a:buSzPts val="2400"/>
              <a:buChar char="○"/>
            </a:pPr>
            <a:r>
              <a:rPr lang="en" sz="2400"/>
              <a:t>etcd watch acting on any changes</a:t>
            </a:r>
            <a:endParaRPr sz="2400"/>
          </a:p>
          <a:p>
            <a:pPr marL="914400" lvl="1" indent="-381000" algn="l" rtl="0">
              <a:spcBef>
                <a:spcPts val="0"/>
              </a:spcBef>
              <a:spcAft>
                <a:spcPts val="0"/>
              </a:spcAft>
              <a:buSzPts val="2400"/>
              <a:buChar char="○"/>
            </a:pPr>
            <a:r>
              <a:rPr lang="en" sz="2400"/>
              <a:t>HTTP Server mode accepting container manifests over a simple API.</a:t>
            </a: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kube-proxy</a:t>
            </a:r>
            <a:endParaRPr/>
          </a:p>
        </p:txBody>
      </p:sp>
      <p:sp>
        <p:nvSpPr>
          <p:cNvPr id="289" name="Google Shape;289;p44"/>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Manages the network rules on each node.</a:t>
            </a:r>
            <a:endParaRPr sz="2400"/>
          </a:p>
          <a:p>
            <a:pPr marL="457200" lvl="0" indent="-381000" algn="l" rtl="0">
              <a:spcBef>
                <a:spcPts val="1000"/>
              </a:spcBef>
              <a:spcAft>
                <a:spcPts val="0"/>
              </a:spcAft>
              <a:buSzPts val="2400"/>
              <a:buChar char="●"/>
            </a:pPr>
            <a:r>
              <a:rPr lang="en" sz="2400"/>
              <a:t>Performs connection forwarding or load balancing for Kubernetes cluster services.</a:t>
            </a:r>
            <a:endParaRPr sz="2400"/>
          </a:p>
          <a:p>
            <a:pPr marL="457200" lvl="0" indent="-381000" algn="l" rtl="0">
              <a:spcBef>
                <a:spcPts val="1000"/>
              </a:spcBef>
              <a:spcAft>
                <a:spcPts val="0"/>
              </a:spcAft>
              <a:buSzPts val="2400"/>
              <a:buChar char="●"/>
            </a:pPr>
            <a:r>
              <a:rPr lang="en" sz="2400"/>
              <a:t>Available Proxy Modes:</a:t>
            </a:r>
            <a:endParaRPr sz="2400"/>
          </a:p>
          <a:p>
            <a:pPr marL="914400" lvl="1" indent="-381000" algn="l" rtl="0">
              <a:spcBef>
                <a:spcPts val="0"/>
              </a:spcBef>
              <a:spcAft>
                <a:spcPts val="0"/>
              </a:spcAft>
              <a:buSzPts val="2400"/>
              <a:buChar char="○"/>
            </a:pPr>
            <a:r>
              <a:rPr lang="en" sz="2400"/>
              <a:t>Userspace</a:t>
            </a:r>
            <a:endParaRPr/>
          </a:p>
          <a:p>
            <a:pPr marL="914400" lvl="1" indent="-381000" algn="l" rtl="0">
              <a:spcBef>
                <a:spcPts val="0"/>
              </a:spcBef>
              <a:spcAft>
                <a:spcPts val="0"/>
              </a:spcAft>
              <a:buSzPts val="2400"/>
              <a:buChar char="○"/>
            </a:pPr>
            <a:r>
              <a:rPr lang="en" sz="2400"/>
              <a:t>iptables</a:t>
            </a:r>
            <a:endParaRPr/>
          </a:p>
          <a:p>
            <a:pPr marL="914400" lvl="1" indent="-381000" algn="l" rtl="0">
              <a:spcBef>
                <a:spcPts val="0"/>
              </a:spcBef>
              <a:spcAft>
                <a:spcPts val="0"/>
              </a:spcAft>
              <a:buSzPts val="2400"/>
              <a:buChar char="○"/>
            </a:pPr>
            <a:r>
              <a:rPr lang="en" sz="2400"/>
              <a:t>ipvs (def</a:t>
            </a:r>
            <a:r>
              <a:rPr lang="en"/>
              <a:t>ault if supported)</a:t>
            </a: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Container Runtime Engine</a:t>
            </a:r>
            <a:endParaRPr/>
          </a:p>
        </p:txBody>
      </p:sp>
      <p:sp>
        <p:nvSpPr>
          <p:cNvPr id="295" name="Google Shape;295;p45"/>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A container runtime is a CRI (Container Runtime Interface) compatible application that executes and manages containers. </a:t>
            </a:r>
            <a:endParaRPr sz="2400"/>
          </a:p>
          <a:p>
            <a:pPr marL="914400" lvl="1" indent="-381000" algn="l" rtl="0">
              <a:spcBef>
                <a:spcPts val="0"/>
              </a:spcBef>
              <a:spcAft>
                <a:spcPts val="0"/>
              </a:spcAft>
              <a:buSzPts val="2400"/>
              <a:buChar char="○"/>
            </a:pPr>
            <a:r>
              <a:rPr lang="en" sz="2400"/>
              <a:t>Containerd (docker)</a:t>
            </a:r>
            <a:endParaRPr/>
          </a:p>
          <a:p>
            <a:pPr marL="914400" lvl="1" indent="-381000" algn="l" rtl="0">
              <a:spcBef>
                <a:spcPts val="0"/>
              </a:spcBef>
              <a:spcAft>
                <a:spcPts val="0"/>
              </a:spcAft>
              <a:buSzPts val="2400"/>
              <a:buChar char="○"/>
            </a:pPr>
            <a:r>
              <a:rPr lang="en" sz="2400"/>
              <a:t>Cri-o </a:t>
            </a:r>
            <a:endParaRPr/>
          </a:p>
          <a:p>
            <a:pPr marL="914400" lvl="1" indent="-381000" algn="l" rtl="0">
              <a:spcBef>
                <a:spcPts val="0"/>
              </a:spcBef>
              <a:spcAft>
                <a:spcPts val="0"/>
              </a:spcAft>
              <a:buSzPts val="2400"/>
              <a:buChar char="○"/>
            </a:pPr>
            <a:r>
              <a:rPr lang="en" sz="2400"/>
              <a:t>Rkt</a:t>
            </a:r>
            <a:endParaRPr/>
          </a:p>
          <a:p>
            <a:pPr marL="914400" lvl="1" indent="-381000" algn="l" rtl="0">
              <a:spcBef>
                <a:spcPts val="0"/>
              </a:spcBef>
              <a:spcAft>
                <a:spcPts val="0"/>
              </a:spcAft>
              <a:buSzPts val="2400"/>
              <a:buChar char="○"/>
            </a:pPr>
            <a:r>
              <a:rPr lang="en" sz="2400"/>
              <a:t>Kata (formerly clear and hyper)</a:t>
            </a:r>
            <a:endParaRPr/>
          </a:p>
          <a:p>
            <a:pPr marL="914400" lvl="1" indent="-381000" algn="l" rtl="0">
              <a:spcBef>
                <a:spcPts val="0"/>
              </a:spcBef>
              <a:spcAft>
                <a:spcPts val="0"/>
              </a:spcAft>
              <a:buSzPts val="2400"/>
              <a:buChar char="○"/>
            </a:pPr>
            <a:r>
              <a:rPr lang="en" sz="2400"/>
              <a:t>Virtlet (VM CRI compatible runtime)</a:t>
            </a: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46"/>
          <p:cNvPicPr preferRelativeResize="0"/>
          <p:nvPr/>
        </p:nvPicPr>
        <p:blipFill>
          <a:blip r:embed="rId3">
            <a:alphaModFix/>
          </a:blip>
          <a:stretch>
            <a:fillRect/>
          </a:stretch>
        </p:blipFill>
        <p:spPr>
          <a:xfrm>
            <a:off x="916938" y="0"/>
            <a:ext cx="7310121" cy="51435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7"/>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Architecture Overview</a:t>
            </a:r>
            <a:endParaRPr sz="3600"/>
          </a:p>
        </p:txBody>
      </p:sp>
      <p:sp>
        <p:nvSpPr>
          <p:cNvPr id="306" name="Google Shape;306;p47"/>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Optional</a:t>
            </a:r>
            <a:endParaRPr/>
          </a:p>
          <a:p>
            <a:pPr marL="0" lvl="0" indent="0" algn="ctr" rtl="0">
              <a:spcBef>
                <a:spcPts val="0"/>
              </a:spcBef>
              <a:spcAft>
                <a:spcPts val="0"/>
              </a:spcAft>
              <a:buNone/>
            </a:pPr>
            <a:r>
              <a:rPr lang="en"/>
              <a:t>Services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cloud-controller-manager</a:t>
            </a:r>
            <a:endParaRPr/>
          </a:p>
        </p:txBody>
      </p:sp>
      <p:sp>
        <p:nvSpPr>
          <p:cNvPr id="312" name="Google Shape;312;p4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Daemon that provides cloud-provider specific knowledge and integration capability into the core control loop of Kubernetes.</a:t>
            </a:r>
            <a:endParaRPr sz="2400"/>
          </a:p>
          <a:p>
            <a:pPr marL="457200" lvl="0" indent="-381000" algn="l" rtl="0">
              <a:spcBef>
                <a:spcPts val="1000"/>
              </a:spcBef>
              <a:spcAft>
                <a:spcPts val="0"/>
              </a:spcAft>
              <a:buSzPts val="2400"/>
              <a:buChar char="●"/>
            </a:pPr>
            <a:r>
              <a:rPr lang="en" sz="2400"/>
              <a:t>The controllers include Node, Route, Service, and add an additional controller to handle things such as </a:t>
            </a:r>
            <a:r>
              <a:rPr lang="en" sz="2400" b="1"/>
              <a:t>PersistentVolume</a:t>
            </a:r>
            <a:r>
              <a:rPr lang="en" sz="2400"/>
              <a:t> Labels. </a:t>
            </a:r>
            <a:endParaRPr sz="2400"/>
          </a:p>
          <a:p>
            <a:pPr marL="0" lvl="0" indent="0" algn="l" rtl="0">
              <a:spcBef>
                <a:spcPts val="10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3"/>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Kubernetes </a:t>
            </a:r>
            <a:endParaRPr/>
          </a:p>
        </p:txBody>
      </p:sp>
      <p:sp>
        <p:nvSpPr>
          <p:cNvPr id="79" name="Google Shape;79;p13"/>
          <p:cNvSpPr txBox="1">
            <a:spLocks noGrp="1"/>
          </p:cNvSpPr>
          <p:nvPr>
            <p:ph type="subTitle" idx="1"/>
          </p:nvPr>
        </p:nvSpPr>
        <p:spPr>
          <a:xfrm>
            <a:off x="685800" y="3627027"/>
            <a:ext cx="7772400" cy="77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Introduction</a:t>
            </a:r>
            <a:endParaRPr/>
          </a:p>
        </p:txBody>
      </p:sp>
      <p:pic>
        <p:nvPicPr>
          <p:cNvPr id="80" name="Google Shape;80;p13"/>
          <p:cNvPicPr preferRelativeResize="0"/>
          <p:nvPr/>
        </p:nvPicPr>
        <p:blipFill>
          <a:blip r:embed="rId3">
            <a:alphaModFix/>
          </a:blip>
          <a:stretch>
            <a:fillRect/>
          </a:stretch>
        </p:blipFill>
        <p:spPr>
          <a:xfrm>
            <a:off x="6546250" y="2199700"/>
            <a:ext cx="2042001" cy="2042001"/>
          </a:xfrm>
          <a:prstGeom prst="rect">
            <a:avLst/>
          </a:prstGeom>
          <a:noFill/>
          <a:ln>
            <a:noFill/>
          </a:ln>
        </p:spPr>
      </p:pic>
      <p:sp>
        <p:nvSpPr>
          <p:cNvPr id="81" name="Google Shape;81;p13"/>
          <p:cNvSpPr txBox="1"/>
          <p:nvPr/>
        </p:nvSpPr>
        <p:spPr>
          <a:xfrm>
            <a:off x="7102000" y="4785700"/>
            <a:ext cx="2042100" cy="3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 Kubernetes v1.10 05/2018</a:t>
            </a:r>
            <a:endParaRPr sz="1200"/>
          </a:p>
        </p:txBody>
      </p:sp>
      <p:pic>
        <p:nvPicPr>
          <p:cNvPr id="82" name="Google Shape;82;p13"/>
          <p:cNvPicPr preferRelativeResize="0"/>
          <p:nvPr/>
        </p:nvPicPr>
        <p:blipFill>
          <a:blip r:embed="rId4">
            <a:alphaModFix/>
          </a:blip>
          <a:stretch>
            <a:fillRect/>
          </a:stretch>
        </p:blipFill>
        <p:spPr>
          <a:xfrm>
            <a:off x="79975" y="4893213"/>
            <a:ext cx="762000" cy="142875"/>
          </a:xfrm>
          <a:prstGeom prst="rect">
            <a:avLst/>
          </a:prstGeom>
          <a:noFill/>
          <a:ln>
            <a:noFill/>
          </a:ln>
        </p:spPr>
      </p:pic>
      <p:sp>
        <p:nvSpPr>
          <p:cNvPr id="83" name="Google Shape;83;p13"/>
          <p:cNvSpPr txBox="1"/>
          <p:nvPr/>
        </p:nvSpPr>
        <p:spPr>
          <a:xfrm>
            <a:off x="79975" y="4678250"/>
            <a:ext cx="762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t>CC-BY 4.0</a:t>
            </a:r>
            <a:endParaRPr sz="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Cluster DNS</a:t>
            </a:r>
            <a:endParaRPr/>
          </a:p>
        </p:txBody>
      </p:sp>
      <p:sp>
        <p:nvSpPr>
          <p:cNvPr id="318" name="Google Shape;318;p4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Provides Cluster Wide DNS for Kubernetes Services.</a:t>
            </a:r>
            <a:endParaRPr/>
          </a:p>
          <a:p>
            <a:pPr marL="914400" lvl="1" indent="-419100" algn="l" rtl="0">
              <a:spcBef>
                <a:spcPts val="0"/>
              </a:spcBef>
              <a:spcAft>
                <a:spcPts val="0"/>
              </a:spcAft>
              <a:buSzPts val="3000"/>
              <a:buChar char="○"/>
            </a:pPr>
            <a:r>
              <a:rPr lang="en" sz="3000"/>
              <a:t>kube-dns (default pre 1.11)</a:t>
            </a:r>
            <a:endParaRPr sz="3000"/>
          </a:p>
          <a:p>
            <a:pPr marL="914400" lvl="1" indent="-419100" algn="l" rtl="0">
              <a:spcBef>
                <a:spcPts val="0"/>
              </a:spcBef>
              <a:spcAft>
                <a:spcPts val="0"/>
              </a:spcAft>
              <a:buSzPts val="3000"/>
              <a:buChar char="○"/>
            </a:pPr>
            <a:r>
              <a:rPr lang="en" sz="3000"/>
              <a:t>CoreDNS (current default)</a:t>
            </a:r>
            <a:endParaRPr sz="3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 Dashboard</a:t>
            </a:r>
            <a:endParaRPr/>
          </a:p>
        </p:txBody>
      </p:sp>
      <p:sp>
        <p:nvSpPr>
          <p:cNvPr id="324" name="Google Shape;324;p50"/>
          <p:cNvSpPr txBox="1">
            <a:spLocks noGrp="1"/>
          </p:cNvSpPr>
          <p:nvPr>
            <p:ph type="body" idx="1"/>
          </p:nvPr>
        </p:nvSpPr>
        <p:spPr>
          <a:xfrm>
            <a:off x="457200" y="1200150"/>
            <a:ext cx="41691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a:p>
            <a:pPr marL="0" lvl="0" indent="0" algn="l" rtl="0">
              <a:spcBef>
                <a:spcPts val="600"/>
              </a:spcBef>
              <a:spcAft>
                <a:spcPts val="0"/>
              </a:spcAft>
              <a:buNone/>
            </a:pPr>
            <a:r>
              <a:rPr lang="en"/>
              <a:t>A limited, general purpose web front end for the Kubernetes Cluster.</a:t>
            </a:r>
            <a:endParaRPr/>
          </a:p>
        </p:txBody>
      </p:sp>
      <p:pic>
        <p:nvPicPr>
          <p:cNvPr id="325" name="Google Shape;325;p50"/>
          <p:cNvPicPr preferRelativeResize="0"/>
          <p:nvPr/>
        </p:nvPicPr>
        <p:blipFill>
          <a:blip r:embed="rId3">
            <a:alphaModFix/>
          </a:blip>
          <a:stretch>
            <a:fillRect/>
          </a:stretch>
        </p:blipFill>
        <p:spPr>
          <a:xfrm>
            <a:off x="4736750" y="1346328"/>
            <a:ext cx="4212898" cy="306993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Heapster / Metrics API Server</a:t>
            </a:r>
            <a:endParaRPr/>
          </a:p>
        </p:txBody>
      </p:sp>
      <p:sp>
        <p:nvSpPr>
          <p:cNvPr id="331" name="Google Shape;331;p51"/>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Provides metrics for use with other Kubernetes Components.</a:t>
            </a:r>
            <a:endParaRPr/>
          </a:p>
          <a:p>
            <a:pPr marL="914400" lvl="1" indent="-419100" algn="l" rtl="0">
              <a:spcBef>
                <a:spcPts val="0"/>
              </a:spcBef>
              <a:spcAft>
                <a:spcPts val="0"/>
              </a:spcAft>
              <a:buSzPts val="3000"/>
              <a:buChar char="○"/>
            </a:pPr>
            <a:r>
              <a:rPr lang="en" sz="3000"/>
              <a:t>Heapster (deprecated, removed in Dec)</a:t>
            </a:r>
            <a:endParaRPr sz="3000"/>
          </a:p>
          <a:p>
            <a:pPr marL="914400" lvl="1" indent="-419100" algn="l" rtl="0">
              <a:spcBef>
                <a:spcPts val="0"/>
              </a:spcBef>
              <a:spcAft>
                <a:spcPts val="0"/>
              </a:spcAft>
              <a:buSzPts val="3000"/>
              <a:buChar char="○"/>
            </a:pPr>
            <a:r>
              <a:rPr lang="en" sz="3000"/>
              <a:t>Metrics API (current)</a:t>
            </a:r>
            <a:endParaRPr sz="3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2"/>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Architecture Overview</a:t>
            </a:r>
            <a:endParaRPr sz="3600"/>
          </a:p>
        </p:txBody>
      </p:sp>
      <p:sp>
        <p:nvSpPr>
          <p:cNvPr id="337" name="Google Shape;337;p52"/>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Networking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Kubernetes Networking</a:t>
            </a:r>
            <a:endParaRPr/>
          </a:p>
        </p:txBody>
      </p:sp>
      <p:sp>
        <p:nvSpPr>
          <p:cNvPr id="343" name="Google Shape;343;p5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b="1"/>
              <a:t>Pod Network</a:t>
            </a:r>
            <a:endParaRPr b="1"/>
          </a:p>
          <a:p>
            <a:pPr marL="914400" lvl="1" indent="-381000" algn="l" rtl="0">
              <a:spcBef>
                <a:spcPts val="0"/>
              </a:spcBef>
              <a:spcAft>
                <a:spcPts val="0"/>
              </a:spcAft>
              <a:buSzPts val="2400"/>
              <a:buChar char="○"/>
            </a:pPr>
            <a:r>
              <a:rPr lang="en"/>
              <a:t>Cluster-wide network used for pod-to-pod communication managed by a CNI (Container Network Interface) plugin.</a:t>
            </a:r>
            <a:endParaRPr/>
          </a:p>
          <a:p>
            <a:pPr marL="457200" lvl="0" indent="-419100" algn="l" rtl="0">
              <a:spcBef>
                <a:spcPts val="0"/>
              </a:spcBef>
              <a:spcAft>
                <a:spcPts val="0"/>
              </a:spcAft>
              <a:buSzPts val="3000"/>
              <a:buChar char="●"/>
            </a:pPr>
            <a:r>
              <a:rPr lang="en" b="1"/>
              <a:t>Service Network</a:t>
            </a:r>
            <a:endParaRPr b="1"/>
          </a:p>
          <a:p>
            <a:pPr marL="914400" lvl="1" indent="-381000" algn="l" rtl="0">
              <a:spcBef>
                <a:spcPts val="0"/>
              </a:spcBef>
              <a:spcAft>
                <a:spcPts val="0"/>
              </a:spcAft>
              <a:buSzPts val="2400"/>
              <a:buChar char="○"/>
            </a:pPr>
            <a:r>
              <a:rPr lang="en"/>
              <a:t>Cluster-wide range of </a:t>
            </a:r>
            <a:r>
              <a:rPr lang="en" b="1"/>
              <a:t>Virtual IPs</a:t>
            </a:r>
            <a:r>
              <a:rPr lang="en"/>
              <a:t> managed by </a:t>
            </a:r>
            <a:r>
              <a:rPr lang="en" b="1"/>
              <a:t>kube-proxy</a:t>
            </a:r>
            <a:r>
              <a:rPr lang="en"/>
              <a:t> for service discovery.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Container Network Interface (CNI)</a:t>
            </a:r>
            <a:endParaRPr/>
          </a:p>
        </p:txBody>
      </p:sp>
      <p:sp>
        <p:nvSpPr>
          <p:cNvPr id="349" name="Google Shape;349;p54"/>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Pod networking within Kubernetes is plumbed via the Container Network Interface (CNI).</a:t>
            </a:r>
            <a:endParaRPr sz="2400"/>
          </a:p>
          <a:p>
            <a:pPr marL="457200" lvl="0" indent="-381000" algn="l" rtl="0">
              <a:spcBef>
                <a:spcPts val="1000"/>
              </a:spcBef>
              <a:spcAft>
                <a:spcPts val="0"/>
              </a:spcAft>
              <a:buSzPts val="2400"/>
              <a:buChar char="●"/>
            </a:pPr>
            <a:r>
              <a:rPr lang="en" sz="2400"/>
              <a:t>Functions as an interface between the container runtime and a </a:t>
            </a:r>
            <a:r>
              <a:rPr lang="en" sz="2400" b="1"/>
              <a:t>network implementation</a:t>
            </a:r>
            <a:r>
              <a:rPr lang="en" sz="2400"/>
              <a:t> </a:t>
            </a:r>
            <a:r>
              <a:rPr lang="en" sz="2400" b="1"/>
              <a:t>plugin</a:t>
            </a:r>
            <a:r>
              <a:rPr lang="en" sz="2400"/>
              <a:t>.</a:t>
            </a:r>
            <a:endParaRPr sz="2400"/>
          </a:p>
          <a:p>
            <a:pPr marL="457200" lvl="0" indent="-381000" algn="l" rtl="0">
              <a:spcBef>
                <a:spcPts val="1000"/>
              </a:spcBef>
              <a:spcAft>
                <a:spcPts val="0"/>
              </a:spcAft>
              <a:buSzPts val="2400"/>
              <a:buChar char="●"/>
            </a:pPr>
            <a:r>
              <a:rPr lang="en" sz="2400"/>
              <a:t>CNCF Project</a:t>
            </a:r>
            <a:endParaRPr sz="2400"/>
          </a:p>
          <a:p>
            <a:pPr marL="457200" lvl="0" indent="-381000" algn="l" rtl="0">
              <a:spcBef>
                <a:spcPts val="1000"/>
              </a:spcBef>
              <a:spcAft>
                <a:spcPts val="0"/>
              </a:spcAft>
              <a:buSzPts val="2400"/>
              <a:buChar char="●"/>
            </a:pPr>
            <a:r>
              <a:rPr lang="en" sz="2400"/>
              <a:t>Uses a simple JSON Schema.</a:t>
            </a:r>
            <a:endParaRPr sz="2400"/>
          </a:p>
          <a:p>
            <a:pPr marL="0" lvl="0" indent="0" algn="l" rtl="0">
              <a:spcBef>
                <a:spcPts val="1000"/>
              </a:spcBef>
              <a:spcAft>
                <a:spcPts val="0"/>
              </a:spcAft>
              <a:buClr>
                <a:schemeClr val="dk1"/>
              </a:buClr>
              <a:buSzPts val="1100"/>
              <a:buFont typeface="Arial"/>
              <a:buNone/>
            </a:pPr>
            <a:endParaRPr sz="2400"/>
          </a:p>
          <a:p>
            <a:pPr marL="0" lvl="0" indent="0" algn="l" rtl="0">
              <a:spcBef>
                <a:spcPts val="600"/>
              </a:spcBef>
              <a:spcAft>
                <a:spcPts val="0"/>
              </a:spcAft>
              <a:buNone/>
            </a:pPr>
            <a:endParaRPr/>
          </a:p>
        </p:txBody>
      </p:sp>
      <p:pic>
        <p:nvPicPr>
          <p:cNvPr id="350" name="Google Shape;350;p54"/>
          <p:cNvPicPr preferRelativeResize="0"/>
          <p:nvPr/>
        </p:nvPicPr>
        <p:blipFill>
          <a:blip r:embed="rId3">
            <a:alphaModFix/>
          </a:blip>
          <a:stretch>
            <a:fillRect/>
          </a:stretch>
        </p:blipFill>
        <p:spPr>
          <a:xfrm>
            <a:off x="7095975" y="3037650"/>
            <a:ext cx="1331276" cy="18882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55"/>
          <p:cNvPicPr preferRelativeResize="0"/>
          <p:nvPr/>
        </p:nvPicPr>
        <p:blipFill>
          <a:blip r:embed="rId3">
            <a:alphaModFix/>
          </a:blip>
          <a:stretch>
            <a:fillRect/>
          </a:stretch>
        </p:blipFill>
        <p:spPr>
          <a:xfrm>
            <a:off x="1073250" y="1376725"/>
            <a:ext cx="7263350" cy="3352325"/>
          </a:xfrm>
          <a:prstGeom prst="rect">
            <a:avLst/>
          </a:prstGeom>
          <a:noFill/>
          <a:ln>
            <a:noFill/>
          </a:ln>
        </p:spPr>
      </p:pic>
      <p:sp>
        <p:nvSpPr>
          <p:cNvPr id="356" name="Google Shape;356;p55"/>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CNI Overview</a:t>
            </a:r>
            <a:endParaRPr>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6"/>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CNI Overview</a:t>
            </a:r>
            <a:endParaRPr>
              <a:solidFill>
                <a:schemeClr val="dk1"/>
              </a:solidFill>
            </a:endParaRPr>
          </a:p>
          <a:p>
            <a:pPr marL="0" lvl="0" indent="0" algn="ctr"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pic>
        <p:nvPicPr>
          <p:cNvPr id="362" name="Google Shape;362;p56"/>
          <p:cNvPicPr preferRelativeResize="0"/>
          <p:nvPr/>
        </p:nvPicPr>
        <p:blipFill rotWithShape="1">
          <a:blip r:embed="rId3">
            <a:alphaModFix/>
          </a:blip>
          <a:srcRect l="2104" t="3586"/>
          <a:stretch/>
        </p:blipFill>
        <p:spPr>
          <a:xfrm>
            <a:off x="0" y="115625"/>
            <a:ext cx="8336603" cy="49588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CNI Plugins</a:t>
            </a:r>
            <a:endParaRPr/>
          </a:p>
        </p:txBody>
      </p:sp>
      <p:sp>
        <p:nvSpPr>
          <p:cNvPr id="368" name="Google Shape;368;p57"/>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p>
          <a:p>
            <a:pPr marL="457200" lvl="0" indent="-381000" algn="l" rtl="0">
              <a:spcBef>
                <a:spcPts val="0"/>
              </a:spcBef>
              <a:spcAft>
                <a:spcPts val="0"/>
              </a:spcAft>
              <a:buSzPts val="2400"/>
              <a:buChar char="●"/>
            </a:pPr>
            <a:r>
              <a:rPr lang="en" sz="2400"/>
              <a:t>Amazon ECS</a:t>
            </a:r>
            <a:endParaRPr sz="2400"/>
          </a:p>
          <a:p>
            <a:pPr marL="457200" lvl="0" indent="-381000" algn="l" rtl="0">
              <a:spcBef>
                <a:spcPts val="0"/>
              </a:spcBef>
              <a:spcAft>
                <a:spcPts val="0"/>
              </a:spcAft>
              <a:buSzPts val="2400"/>
              <a:buChar char="●"/>
            </a:pPr>
            <a:r>
              <a:rPr lang="en" sz="2400"/>
              <a:t>Calico</a:t>
            </a:r>
            <a:endParaRPr sz="2400"/>
          </a:p>
          <a:p>
            <a:pPr marL="457200" lvl="0" indent="-381000" algn="l" rtl="0">
              <a:spcBef>
                <a:spcPts val="0"/>
              </a:spcBef>
              <a:spcAft>
                <a:spcPts val="0"/>
              </a:spcAft>
              <a:buSzPts val="2400"/>
              <a:buChar char="●"/>
            </a:pPr>
            <a:r>
              <a:rPr lang="en" sz="2400"/>
              <a:t>Cillium</a:t>
            </a:r>
            <a:endParaRPr sz="2400"/>
          </a:p>
          <a:p>
            <a:pPr marL="457200" lvl="0" indent="-381000" algn="l" rtl="0">
              <a:spcBef>
                <a:spcPts val="0"/>
              </a:spcBef>
              <a:spcAft>
                <a:spcPts val="0"/>
              </a:spcAft>
              <a:buSzPts val="2400"/>
              <a:buChar char="●"/>
            </a:pPr>
            <a:r>
              <a:rPr lang="en" sz="2400"/>
              <a:t>Contiv</a:t>
            </a:r>
            <a:endParaRPr sz="2400"/>
          </a:p>
          <a:p>
            <a:pPr marL="457200" lvl="0" indent="-381000" algn="l" rtl="0">
              <a:spcBef>
                <a:spcPts val="0"/>
              </a:spcBef>
              <a:spcAft>
                <a:spcPts val="0"/>
              </a:spcAft>
              <a:buSzPts val="2400"/>
              <a:buChar char="●"/>
            </a:pPr>
            <a:r>
              <a:rPr lang="en" sz="2400"/>
              <a:t>Contrail</a:t>
            </a:r>
            <a:endParaRPr sz="2400"/>
          </a:p>
          <a:p>
            <a:pPr marL="457200" lvl="0" indent="-381000" algn="l" rtl="0">
              <a:spcBef>
                <a:spcPts val="0"/>
              </a:spcBef>
              <a:spcAft>
                <a:spcPts val="0"/>
              </a:spcAft>
              <a:buSzPts val="2400"/>
              <a:buChar char="●"/>
            </a:pPr>
            <a:r>
              <a:rPr lang="en" sz="2400"/>
              <a:t>Flannel</a:t>
            </a:r>
            <a:endParaRPr sz="2400"/>
          </a:p>
          <a:p>
            <a:pPr marL="0" lvl="0" indent="0" algn="l" rtl="0">
              <a:spcBef>
                <a:spcPts val="600"/>
              </a:spcBef>
              <a:spcAft>
                <a:spcPts val="0"/>
              </a:spcAft>
              <a:buNone/>
            </a:pPr>
            <a:endParaRPr sz="2400"/>
          </a:p>
        </p:txBody>
      </p:sp>
      <p:sp>
        <p:nvSpPr>
          <p:cNvPr id="369" name="Google Shape;369;p57"/>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p>
          <a:p>
            <a:pPr marL="457200" lvl="0" indent="-381000" algn="l" rtl="0">
              <a:spcBef>
                <a:spcPts val="0"/>
              </a:spcBef>
              <a:spcAft>
                <a:spcPts val="0"/>
              </a:spcAft>
              <a:buSzPts val="2400"/>
              <a:buChar char="●"/>
            </a:pPr>
            <a:r>
              <a:rPr lang="en" sz="2400"/>
              <a:t>GCE</a:t>
            </a:r>
            <a:endParaRPr sz="2400"/>
          </a:p>
          <a:p>
            <a:pPr marL="457200" lvl="0" indent="-381000" algn="l" rtl="0">
              <a:spcBef>
                <a:spcPts val="0"/>
              </a:spcBef>
              <a:spcAft>
                <a:spcPts val="0"/>
              </a:spcAft>
              <a:buSzPts val="2400"/>
              <a:buChar char="●"/>
            </a:pPr>
            <a:r>
              <a:rPr lang="en" sz="2400"/>
              <a:t>kube-router</a:t>
            </a:r>
            <a:endParaRPr sz="2400"/>
          </a:p>
          <a:p>
            <a:pPr marL="457200" lvl="0" indent="-381000" algn="l" rtl="0">
              <a:spcBef>
                <a:spcPts val="0"/>
              </a:spcBef>
              <a:spcAft>
                <a:spcPts val="0"/>
              </a:spcAft>
              <a:buSzPts val="2400"/>
              <a:buChar char="●"/>
            </a:pPr>
            <a:r>
              <a:rPr lang="en" sz="2400"/>
              <a:t>Multus</a:t>
            </a:r>
            <a:endParaRPr sz="2400"/>
          </a:p>
          <a:p>
            <a:pPr marL="457200" lvl="0" indent="-381000" algn="l" rtl="0">
              <a:spcBef>
                <a:spcPts val="0"/>
              </a:spcBef>
              <a:spcAft>
                <a:spcPts val="0"/>
              </a:spcAft>
              <a:buSzPts val="2400"/>
              <a:buChar char="●"/>
            </a:pPr>
            <a:r>
              <a:rPr lang="en" sz="2400"/>
              <a:t>OpenVSwitch</a:t>
            </a:r>
            <a:endParaRPr sz="2400"/>
          </a:p>
          <a:p>
            <a:pPr marL="457200" lvl="0" indent="-381000" algn="l" rtl="0">
              <a:spcBef>
                <a:spcPts val="0"/>
              </a:spcBef>
              <a:spcAft>
                <a:spcPts val="0"/>
              </a:spcAft>
              <a:buSzPts val="2400"/>
              <a:buChar char="●"/>
            </a:pPr>
            <a:r>
              <a:rPr lang="en" sz="2400"/>
              <a:t>Romana</a:t>
            </a:r>
            <a:endParaRPr sz="2400"/>
          </a:p>
          <a:p>
            <a:pPr marL="457200" lvl="0" indent="-381000" algn="l" rtl="0">
              <a:spcBef>
                <a:spcPts val="0"/>
              </a:spcBef>
              <a:spcAft>
                <a:spcPts val="0"/>
              </a:spcAft>
              <a:buSzPts val="2400"/>
              <a:buChar char="●"/>
            </a:pPr>
            <a:r>
              <a:rPr lang="en" sz="2400"/>
              <a:t>Weave</a:t>
            </a:r>
            <a:endParaRPr sz="2400"/>
          </a:p>
          <a:p>
            <a:pPr marL="0" lvl="0" indent="0" algn="l" rtl="0">
              <a:spcBef>
                <a:spcPts val="600"/>
              </a:spcBef>
              <a:spcAft>
                <a:spcPts val="0"/>
              </a:spcAft>
              <a:buNone/>
            </a:pPr>
            <a:endParaRPr sz="2400"/>
          </a:p>
        </p:txBody>
      </p:sp>
      <p:pic>
        <p:nvPicPr>
          <p:cNvPr id="370" name="Google Shape;370;p57"/>
          <p:cNvPicPr preferRelativeResize="0"/>
          <p:nvPr/>
        </p:nvPicPr>
        <p:blipFill>
          <a:blip r:embed="rId3">
            <a:alphaModFix/>
          </a:blip>
          <a:stretch>
            <a:fillRect/>
          </a:stretch>
        </p:blipFill>
        <p:spPr>
          <a:xfrm>
            <a:off x="3275165" y="2329950"/>
            <a:ext cx="710850" cy="683425"/>
          </a:xfrm>
          <a:prstGeom prst="rect">
            <a:avLst/>
          </a:prstGeom>
          <a:noFill/>
          <a:ln>
            <a:noFill/>
          </a:ln>
        </p:spPr>
      </p:pic>
      <p:pic>
        <p:nvPicPr>
          <p:cNvPr id="371" name="Google Shape;371;p57"/>
          <p:cNvPicPr preferRelativeResize="0"/>
          <p:nvPr/>
        </p:nvPicPr>
        <p:blipFill>
          <a:blip r:embed="rId4">
            <a:alphaModFix/>
          </a:blip>
          <a:stretch>
            <a:fillRect/>
          </a:stretch>
        </p:blipFill>
        <p:spPr>
          <a:xfrm>
            <a:off x="3288875" y="3132950"/>
            <a:ext cx="683425" cy="683425"/>
          </a:xfrm>
          <a:prstGeom prst="rect">
            <a:avLst/>
          </a:prstGeom>
          <a:noFill/>
          <a:ln>
            <a:noFill/>
          </a:ln>
        </p:spPr>
      </p:pic>
      <p:pic>
        <p:nvPicPr>
          <p:cNvPr id="372" name="Google Shape;372;p57"/>
          <p:cNvPicPr preferRelativeResize="0"/>
          <p:nvPr/>
        </p:nvPicPr>
        <p:blipFill rotWithShape="1">
          <a:blip r:embed="rId5">
            <a:alphaModFix/>
          </a:blip>
          <a:srcRect r="80988"/>
          <a:stretch/>
        </p:blipFill>
        <p:spPr>
          <a:xfrm>
            <a:off x="3470512" y="4187375"/>
            <a:ext cx="320150" cy="513425"/>
          </a:xfrm>
          <a:prstGeom prst="rect">
            <a:avLst/>
          </a:prstGeom>
          <a:noFill/>
          <a:ln>
            <a:noFill/>
          </a:ln>
        </p:spPr>
      </p:pic>
      <p:pic>
        <p:nvPicPr>
          <p:cNvPr id="373" name="Google Shape;373;p57"/>
          <p:cNvPicPr preferRelativeResize="0"/>
          <p:nvPr/>
        </p:nvPicPr>
        <p:blipFill>
          <a:blip r:embed="rId6">
            <a:alphaModFix/>
          </a:blip>
          <a:stretch>
            <a:fillRect/>
          </a:stretch>
        </p:blipFill>
        <p:spPr>
          <a:xfrm>
            <a:off x="4741091" y="4187400"/>
            <a:ext cx="787866" cy="513424"/>
          </a:xfrm>
          <a:prstGeom prst="rect">
            <a:avLst/>
          </a:prstGeom>
          <a:noFill/>
          <a:ln>
            <a:noFill/>
          </a:ln>
        </p:spPr>
      </p:pic>
      <p:pic>
        <p:nvPicPr>
          <p:cNvPr id="374" name="Google Shape;374;p57"/>
          <p:cNvPicPr preferRelativeResize="0"/>
          <p:nvPr/>
        </p:nvPicPr>
        <p:blipFill>
          <a:blip r:embed="rId7">
            <a:alphaModFix/>
          </a:blip>
          <a:stretch>
            <a:fillRect/>
          </a:stretch>
        </p:blipFill>
        <p:spPr>
          <a:xfrm>
            <a:off x="7537763" y="4088663"/>
            <a:ext cx="710850" cy="710850"/>
          </a:xfrm>
          <a:prstGeom prst="rect">
            <a:avLst/>
          </a:prstGeom>
          <a:noFill/>
          <a:ln>
            <a:noFill/>
          </a:ln>
        </p:spPr>
      </p:pic>
      <p:pic>
        <p:nvPicPr>
          <p:cNvPr id="375" name="Google Shape;375;p57"/>
          <p:cNvPicPr preferRelativeResize="0"/>
          <p:nvPr/>
        </p:nvPicPr>
        <p:blipFill>
          <a:blip r:embed="rId8">
            <a:alphaModFix/>
          </a:blip>
          <a:stretch>
            <a:fillRect/>
          </a:stretch>
        </p:blipFill>
        <p:spPr>
          <a:xfrm>
            <a:off x="7605675" y="2333111"/>
            <a:ext cx="683425" cy="677097"/>
          </a:xfrm>
          <a:prstGeom prst="rect">
            <a:avLst/>
          </a:prstGeom>
          <a:noFill/>
          <a:ln>
            <a:noFill/>
          </a:ln>
        </p:spPr>
      </p:pic>
      <p:pic>
        <p:nvPicPr>
          <p:cNvPr id="376" name="Google Shape;376;p57"/>
          <p:cNvPicPr preferRelativeResize="0"/>
          <p:nvPr/>
        </p:nvPicPr>
        <p:blipFill>
          <a:blip r:embed="rId9">
            <a:alphaModFix/>
          </a:blip>
          <a:stretch>
            <a:fillRect/>
          </a:stretch>
        </p:blipFill>
        <p:spPr>
          <a:xfrm>
            <a:off x="674650" y="4135356"/>
            <a:ext cx="573750" cy="617500"/>
          </a:xfrm>
          <a:prstGeom prst="rect">
            <a:avLst/>
          </a:prstGeom>
          <a:noFill/>
          <a:ln>
            <a:noFill/>
          </a:ln>
        </p:spPr>
      </p:pic>
      <p:pic>
        <p:nvPicPr>
          <p:cNvPr id="377" name="Google Shape;377;p57"/>
          <p:cNvPicPr preferRelativeResize="0"/>
          <p:nvPr/>
        </p:nvPicPr>
        <p:blipFill>
          <a:blip r:embed="rId10">
            <a:alphaModFix/>
          </a:blip>
          <a:stretch>
            <a:fillRect/>
          </a:stretch>
        </p:blipFill>
        <p:spPr>
          <a:xfrm>
            <a:off x="7537753" y="1590359"/>
            <a:ext cx="710825" cy="632316"/>
          </a:xfrm>
          <a:prstGeom prst="rect">
            <a:avLst/>
          </a:prstGeom>
          <a:noFill/>
          <a:ln>
            <a:noFill/>
          </a:ln>
        </p:spPr>
      </p:pic>
      <p:pic>
        <p:nvPicPr>
          <p:cNvPr id="378" name="Google Shape;378;p57"/>
          <p:cNvPicPr preferRelativeResize="0"/>
          <p:nvPr/>
        </p:nvPicPr>
        <p:blipFill rotWithShape="1">
          <a:blip r:embed="rId11">
            <a:alphaModFix/>
          </a:blip>
          <a:srcRect r="61492"/>
          <a:stretch/>
        </p:blipFill>
        <p:spPr>
          <a:xfrm>
            <a:off x="7574567" y="3201663"/>
            <a:ext cx="745651" cy="513425"/>
          </a:xfrm>
          <a:prstGeom prst="rect">
            <a:avLst/>
          </a:prstGeom>
          <a:noFill/>
          <a:ln>
            <a:noFill/>
          </a:ln>
        </p:spPr>
      </p:pic>
      <p:pic>
        <p:nvPicPr>
          <p:cNvPr id="379" name="Google Shape;379;p57"/>
          <p:cNvPicPr preferRelativeResize="0"/>
          <p:nvPr/>
        </p:nvPicPr>
        <p:blipFill>
          <a:blip r:embed="rId12">
            <a:alphaModFix/>
          </a:blip>
          <a:stretch>
            <a:fillRect/>
          </a:stretch>
        </p:blipFill>
        <p:spPr>
          <a:xfrm>
            <a:off x="6139413" y="4050175"/>
            <a:ext cx="787875" cy="787875"/>
          </a:xfrm>
          <a:prstGeom prst="rect">
            <a:avLst/>
          </a:prstGeom>
          <a:noFill/>
          <a:ln>
            <a:noFill/>
          </a:ln>
        </p:spPr>
      </p:pic>
      <p:pic>
        <p:nvPicPr>
          <p:cNvPr id="380" name="Google Shape;380;p57"/>
          <p:cNvPicPr preferRelativeResize="0"/>
          <p:nvPr/>
        </p:nvPicPr>
        <p:blipFill rotWithShape="1">
          <a:blip r:embed="rId13">
            <a:alphaModFix/>
          </a:blip>
          <a:srcRect t="26932" r="75362" b="25392"/>
          <a:stretch/>
        </p:blipFill>
        <p:spPr>
          <a:xfrm>
            <a:off x="1986613" y="4154338"/>
            <a:ext cx="745650" cy="579528"/>
          </a:xfrm>
          <a:prstGeom prst="rect">
            <a:avLst/>
          </a:prstGeom>
          <a:noFill/>
          <a:ln>
            <a:noFill/>
          </a:ln>
        </p:spPr>
      </p:pic>
      <p:pic>
        <p:nvPicPr>
          <p:cNvPr id="381" name="Google Shape;381;p57"/>
          <p:cNvPicPr preferRelativeResize="0"/>
          <p:nvPr/>
        </p:nvPicPr>
        <p:blipFill rotWithShape="1">
          <a:blip r:embed="rId14">
            <a:alphaModFix/>
          </a:blip>
          <a:srcRect l="23175" t="15160" r="22791" b="11315"/>
          <a:stretch/>
        </p:blipFill>
        <p:spPr>
          <a:xfrm>
            <a:off x="3133050" y="1551088"/>
            <a:ext cx="995076" cy="7108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Fundamental Networking Rules</a:t>
            </a:r>
            <a:endParaRPr/>
          </a:p>
        </p:txBody>
      </p:sp>
      <p:sp>
        <p:nvSpPr>
          <p:cNvPr id="387" name="Google Shape;387;p5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All containers within a pod can communicate with each other unimpeded.</a:t>
            </a:r>
            <a:endParaRPr sz="2400"/>
          </a:p>
          <a:p>
            <a:pPr marL="457200" lvl="0" indent="-381000" algn="l" rtl="0">
              <a:spcBef>
                <a:spcPts val="1000"/>
              </a:spcBef>
              <a:spcAft>
                <a:spcPts val="0"/>
              </a:spcAft>
              <a:buSzPts val="2400"/>
              <a:buChar char="●"/>
            </a:pPr>
            <a:r>
              <a:rPr lang="en" sz="2400"/>
              <a:t>All Pods can communicate with all other Pods without NAT. </a:t>
            </a:r>
            <a:endParaRPr sz="2400"/>
          </a:p>
          <a:p>
            <a:pPr marL="457200" lvl="0" indent="-381000" algn="l" rtl="0">
              <a:spcBef>
                <a:spcPts val="1000"/>
              </a:spcBef>
              <a:spcAft>
                <a:spcPts val="0"/>
              </a:spcAft>
              <a:buSzPts val="2400"/>
              <a:buChar char="●"/>
            </a:pPr>
            <a:r>
              <a:rPr lang="en" sz="2400"/>
              <a:t>All nodes can communicate with all Pods (and vice-versa) without NAT.</a:t>
            </a:r>
            <a:endParaRPr sz="2400"/>
          </a:p>
          <a:p>
            <a:pPr marL="457200" lvl="0" indent="-381000" algn="l" rtl="0">
              <a:spcBef>
                <a:spcPts val="1000"/>
              </a:spcBef>
              <a:spcAft>
                <a:spcPts val="1000"/>
              </a:spcAft>
              <a:buSzPts val="2400"/>
              <a:buChar char="●"/>
            </a:pPr>
            <a:r>
              <a:rPr lang="en" sz="2400"/>
              <a:t>The IP that a Pod sees itself as is the same IP that others see it as.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 whoami - Bob</a:t>
            </a:r>
            <a:endParaRPr/>
          </a:p>
        </p:txBody>
      </p:sp>
      <p:sp>
        <p:nvSpPr>
          <p:cNvPr id="89" name="Google Shape;89;p14"/>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400" b="1"/>
              <a:t>Bob Killen</a:t>
            </a:r>
            <a:endParaRPr sz="2400" b="1"/>
          </a:p>
          <a:p>
            <a:pPr marL="0" lvl="0" indent="0" algn="l" rtl="0">
              <a:spcBef>
                <a:spcPts val="600"/>
              </a:spcBef>
              <a:spcAft>
                <a:spcPts val="0"/>
              </a:spcAft>
              <a:buClr>
                <a:schemeClr val="dk1"/>
              </a:buClr>
              <a:buSzPts val="1100"/>
              <a:buFont typeface="Arial"/>
              <a:buNone/>
            </a:pPr>
            <a:r>
              <a:rPr lang="en" sz="2400" u="sng">
                <a:solidFill>
                  <a:schemeClr val="hlink"/>
                </a:solidFill>
                <a:hlinkClick r:id="rId3"/>
              </a:rPr>
              <a:t>rkillen@umich.edu</a:t>
            </a:r>
            <a:endParaRPr sz="2400"/>
          </a:p>
          <a:p>
            <a:pPr marL="0" lvl="0" indent="0" algn="l" rtl="0">
              <a:spcBef>
                <a:spcPts val="600"/>
              </a:spcBef>
              <a:spcAft>
                <a:spcPts val="0"/>
              </a:spcAft>
              <a:buClr>
                <a:schemeClr val="dk1"/>
              </a:buClr>
              <a:buSzPts val="1100"/>
              <a:buFont typeface="Arial"/>
              <a:buNone/>
            </a:pPr>
            <a:r>
              <a:rPr lang="en" sz="2400"/>
              <a:t>Senior Research Cloud Administrator</a:t>
            </a:r>
            <a:endParaRPr sz="2400"/>
          </a:p>
          <a:p>
            <a:pPr marL="0" lvl="0" indent="0" algn="l" rtl="0">
              <a:spcBef>
                <a:spcPts val="600"/>
              </a:spcBef>
              <a:spcAft>
                <a:spcPts val="0"/>
              </a:spcAft>
              <a:buClr>
                <a:schemeClr val="dk1"/>
              </a:buClr>
              <a:buSzPts val="1100"/>
              <a:buFont typeface="Arial"/>
              <a:buNone/>
            </a:pPr>
            <a:r>
              <a:rPr lang="en" sz="2400"/>
              <a:t>CNCF Ambassador </a:t>
            </a:r>
            <a:endParaRPr sz="2400"/>
          </a:p>
          <a:p>
            <a:pPr marL="0" lvl="0" indent="457200" algn="l" rtl="0">
              <a:spcBef>
                <a:spcPts val="600"/>
              </a:spcBef>
              <a:spcAft>
                <a:spcPts val="0"/>
              </a:spcAft>
              <a:buClr>
                <a:schemeClr val="dk1"/>
              </a:buClr>
              <a:buSzPts val="1100"/>
              <a:buFont typeface="Arial"/>
              <a:buNone/>
            </a:pPr>
            <a:r>
              <a:rPr lang="en" sz="2400"/>
              <a:t>Github: </a:t>
            </a:r>
            <a:r>
              <a:rPr lang="en" sz="2400" u="sng">
                <a:solidFill>
                  <a:schemeClr val="hlink"/>
                </a:solidFill>
                <a:hlinkClick r:id="rId4"/>
              </a:rPr>
              <a:t>@mrbobbytables</a:t>
            </a:r>
            <a:endParaRPr sz="2400"/>
          </a:p>
          <a:p>
            <a:pPr marL="0" lvl="0" indent="457200" algn="l" rtl="0">
              <a:spcBef>
                <a:spcPts val="600"/>
              </a:spcBef>
              <a:spcAft>
                <a:spcPts val="0"/>
              </a:spcAft>
              <a:buClr>
                <a:schemeClr val="dk1"/>
              </a:buClr>
              <a:buSzPts val="1100"/>
              <a:buFont typeface="Arial"/>
              <a:buNone/>
            </a:pPr>
            <a:r>
              <a:rPr lang="en" sz="2400"/>
              <a:t>Twitter: </a:t>
            </a:r>
            <a:r>
              <a:rPr lang="en" sz="2400" u="sng">
                <a:solidFill>
                  <a:schemeClr val="hlink"/>
                </a:solidFill>
                <a:hlinkClick r:id="rId5"/>
              </a:rPr>
              <a:t>@mrbobbytables</a:t>
            </a:r>
            <a:endParaRPr/>
          </a:p>
        </p:txBody>
      </p:sp>
      <p:pic>
        <p:nvPicPr>
          <p:cNvPr id="90" name="Google Shape;90;p14" descr="latest"/>
          <p:cNvPicPr preferRelativeResize="0"/>
          <p:nvPr/>
        </p:nvPicPr>
        <p:blipFill>
          <a:blip r:embed="rId6">
            <a:alphaModFix/>
          </a:blip>
          <a:stretch>
            <a:fillRect/>
          </a:stretch>
        </p:blipFill>
        <p:spPr>
          <a:xfrm>
            <a:off x="0" y="3757525"/>
            <a:ext cx="1270475" cy="1385975"/>
          </a:xfrm>
          <a:prstGeom prst="rect">
            <a:avLst/>
          </a:prstGeom>
          <a:noFill/>
          <a:ln>
            <a:noFill/>
          </a:ln>
        </p:spPr>
      </p:pic>
      <p:pic>
        <p:nvPicPr>
          <p:cNvPr id="91" name="Google Shape;91;p14"/>
          <p:cNvPicPr preferRelativeResize="0"/>
          <p:nvPr/>
        </p:nvPicPr>
        <p:blipFill>
          <a:blip r:embed="rId7">
            <a:alphaModFix/>
          </a:blip>
          <a:stretch>
            <a:fillRect/>
          </a:stretch>
        </p:blipFill>
        <p:spPr>
          <a:xfrm>
            <a:off x="6191750" y="3054675"/>
            <a:ext cx="2256325" cy="1871175"/>
          </a:xfrm>
          <a:prstGeom prst="rect">
            <a:avLst/>
          </a:prstGeom>
          <a:noFill/>
          <a:ln>
            <a:noFill/>
          </a:ln>
        </p:spPr>
      </p:pic>
      <p:pic>
        <p:nvPicPr>
          <p:cNvPr id="92" name="Google Shape;92;p14"/>
          <p:cNvPicPr preferRelativeResize="0"/>
          <p:nvPr/>
        </p:nvPicPr>
        <p:blipFill>
          <a:blip r:embed="rId8">
            <a:alphaModFix/>
          </a:blip>
          <a:stretch>
            <a:fillRect/>
          </a:stretch>
        </p:blipFill>
        <p:spPr>
          <a:xfrm>
            <a:off x="6684675" y="1423788"/>
            <a:ext cx="1270475" cy="12704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n"/>
              <a:t>Fundamentals Applied </a:t>
            </a:r>
            <a:endParaRPr/>
          </a:p>
        </p:txBody>
      </p:sp>
      <p:sp>
        <p:nvSpPr>
          <p:cNvPr id="393" name="Google Shape;393;p5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b="1"/>
              <a:t>Container-to-Container</a:t>
            </a:r>
            <a:endParaRPr b="1"/>
          </a:p>
          <a:p>
            <a:pPr marL="914400" lvl="1" indent="-381000" algn="l" rtl="0">
              <a:spcBef>
                <a:spcPts val="480"/>
              </a:spcBef>
              <a:spcAft>
                <a:spcPts val="0"/>
              </a:spcAft>
              <a:buSzPts val="2400"/>
              <a:buChar char="○"/>
            </a:pPr>
            <a:r>
              <a:rPr lang="en" sz="2400"/>
              <a:t>Containers within a pod exist within the </a:t>
            </a:r>
            <a:r>
              <a:rPr lang="en" sz="2400" b="1"/>
              <a:t>same network namespace</a:t>
            </a:r>
            <a:r>
              <a:rPr lang="en" sz="2400"/>
              <a:t> and share an IP.</a:t>
            </a:r>
            <a:endParaRPr sz="2400"/>
          </a:p>
          <a:p>
            <a:pPr marL="914400" lvl="1" indent="-381000" algn="l" rtl="0">
              <a:spcBef>
                <a:spcPts val="480"/>
              </a:spcBef>
              <a:spcAft>
                <a:spcPts val="0"/>
              </a:spcAft>
              <a:buSzPts val="2400"/>
              <a:buChar char="○"/>
            </a:pPr>
            <a:r>
              <a:rPr lang="en" sz="2400"/>
              <a:t>Enables intrapod communication over </a:t>
            </a:r>
            <a:r>
              <a:rPr lang="en" sz="2400" i="1"/>
              <a:t>localhost</a:t>
            </a:r>
            <a:r>
              <a:rPr lang="en" sz="2400"/>
              <a:t>. </a:t>
            </a:r>
            <a:endParaRPr/>
          </a:p>
          <a:p>
            <a:pPr marL="457200" lvl="0" indent="-419100" algn="l" rtl="0">
              <a:spcBef>
                <a:spcPts val="1000"/>
              </a:spcBef>
              <a:spcAft>
                <a:spcPts val="0"/>
              </a:spcAft>
              <a:buSzPts val="3000"/>
              <a:buChar char="●"/>
            </a:pPr>
            <a:r>
              <a:rPr lang="en" b="1"/>
              <a:t>Pod-to-Pod</a:t>
            </a:r>
            <a:endParaRPr b="1"/>
          </a:p>
          <a:p>
            <a:pPr marL="914400" lvl="1" indent="-381000" algn="l" rtl="0">
              <a:spcBef>
                <a:spcPts val="1000"/>
              </a:spcBef>
              <a:spcAft>
                <a:spcPts val="0"/>
              </a:spcAft>
              <a:buSzPts val="2400"/>
              <a:buChar char="○"/>
            </a:pPr>
            <a:r>
              <a:rPr lang="en"/>
              <a:t>Allocated </a:t>
            </a:r>
            <a:r>
              <a:rPr lang="en" sz="2400" b="1"/>
              <a:t>cluster unique IP</a:t>
            </a:r>
            <a:r>
              <a:rPr lang="en" sz="2400"/>
              <a:t> for the duration of its </a:t>
            </a:r>
            <a:r>
              <a:rPr lang="en"/>
              <a:t>life cycle</a:t>
            </a:r>
            <a:r>
              <a:rPr lang="en" sz="2400"/>
              <a:t>.</a:t>
            </a:r>
            <a:endParaRPr/>
          </a:p>
          <a:p>
            <a:pPr marL="914400" lvl="1" indent="-381000" algn="l" rtl="0">
              <a:spcBef>
                <a:spcPts val="0"/>
              </a:spcBef>
              <a:spcAft>
                <a:spcPts val="0"/>
              </a:spcAft>
              <a:buSzPts val="2400"/>
              <a:buChar char="○"/>
            </a:pPr>
            <a:r>
              <a:rPr lang="en"/>
              <a:t>P</a:t>
            </a:r>
            <a:r>
              <a:rPr lang="en" sz="2400"/>
              <a:t>ods themselves are fundamentally ephemeral. </a:t>
            </a: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Fundamentals Applied </a:t>
            </a:r>
            <a:endParaRPr/>
          </a:p>
        </p:txBody>
      </p:sp>
      <p:sp>
        <p:nvSpPr>
          <p:cNvPr id="399" name="Google Shape;399;p60"/>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b="1"/>
              <a:t>Pod-to-Service</a:t>
            </a:r>
            <a:endParaRPr b="1"/>
          </a:p>
          <a:p>
            <a:pPr marL="914400" lvl="1" indent="-381000" algn="l" rtl="0">
              <a:spcBef>
                <a:spcPts val="480"/>
              </a:spcBef>
              <a:spcAft>
                <a:spcPts val="0"/>
              </a:spcAft>
              <a:buSzPts val="2400"/>
              <a:buChar char="○"/>
            </a:pPr>
            <a:r>
              <a:rPr lang="en" sz="2400"/>
              <a:t>managed by </a:t>
            </a:r>
            <a:r>
              <a:rPr lang="en" sz="2400" b="1"/>
              <a:t>kube-proxy</a:t>
            </a:r>
            <a:r>
              <a:rPr lang="en" sz="2400"/>
              <a:t> and given a </a:t>
            </a:r>
            <a:r>
              <a:rPr lang="en" sz="2400" b="1"/>
              <a:t>persistent cluster unique IP</a:t>
            </a:r>
            <a:endParaRPr/>
          </a:p>
          <a:p>
            <a:pPr marL="914400" lvl="1" indent="-381000" algn="l" rtl="0">
              <a:spcBef>
                <a:spcPts val="480"/>
              </a:spcBef>
              <a:spcAft>
                <a:spcPts val="0"/>
              </a:spcAft>
              <a:buSzPts val="2400"/>
              <a:buChar char="○"/>
            </a:pPr>
            <a:r>
              <a:rPr lang="en"/>
              <a:t>e</a:t>
            </a:r>
            <a:r>
              <a:rPr lang="en" sz="2400"/>
              <a:t>xists beyond a Pod’s lifecycle.</a:t>
            </a:r>
            <a:endParaRPr/>
          </a:p>
          <a:p>
            <a:pPr marL="457200" lvl="0" indent="-419100" algn="l" rtl="0">
              <a:spcBef>
                <a:spcPts val="600"/>
              </a:spcBef>
              <a:spcAft>
                <a:spcPts val="0"/>
              </a:spcAft>
              <a:buSzPts val="3000"/>
              <a:buChar char="●"/>
            </a:pPr>
            <a:r>
              <a:rPr lang="en" b="1"/>
              <a:t>External-to-Service</a:t>
            </a:r>
            <a:endParaRPr b="1"/>
          </a:p>
          <a:p>
            <a:pPr marL="914400" lvl="1" indent="-381000" algn="l" rtl="0">
              <a:spcBef>
                <a:spcPts val="1000"/>
              </a:spcBef>
              <a:spcAft>
                <a:spcPts val="0"/>
              </a:spcAft>
              <a:buSzPts val="2400"/>
              <a:buChar char="○"/>
            </a:pPr>
            <a:r>
              <a:rPr lang="en"/>
              <a:t>H</a:t>
            </a:r>
            <a:r>
              <a:rPr lang="en" sz="2400"/>
              <a:t>andled by </a:t>
            </a:r>
            <a:r>
              <a:rPr lang="en" sz="2400" b="1"/>
              <a:t>kube-proxy.</a:t>
            </a:r>
            <a:r>
              <a:rPr lang="en" sz="2400"/>
              <a:t> </a:t>
            </a:r>
            <a:endParaRPr sz="2400"/>
          </a:p>
          <a:p>
            <a:pPr marL="914400" lvl="1" indent="-381000" algn="l" rtl="0">
              <a:spcBef>
                <a:spcPts val="1000"/>
              </a:spcBef>
              <a:spcAft>
                <a:spcPts val="1000"/>
              </a:spcAft>
              <a:buSzPts val="2400"/>
              <a:buChar char="○"/>
            </a:pPr>
            <a:r>
              <a:rPr lang="en"/>
              <a:t>Works </a:t>
            </a:r>
            <a:r>
              <a:rPr lang="en" sz="2400"/>
              <a:t>in cooperation with a cloud provider or other external entity (load balancer).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1"/>
          <p:cNvSpPr txBox="1">
            <a:spLocks noGrp="1"/>
          </p:cNvSpPr>
          <p:nvPr>
            <p:ph type="ctrTitle"/>
          </p:nvPr>
        </p:nvSpPr>
        <p:spPr>
          <a:xfrm>
            <a:off x="685800" y="1867781"/>
            <a:ext cx="7772400" cy="16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Concepts</a:t>
            </a:r>
            <a:endParaRPr/>
          </a:p>
          <a:p>
            <a:pPr marL="0" lvl="0" indent="0" algn="ctr" rtl="0">
              <a:spcBef>
                <a:spcPts val="0"/>
              </a:spcBef>
              <a:spcAft>
                <a:spcPts val="0"/>
              </a:spcAft>
              <a:buNone/>
            </a:pPr>
            <a:r>
              <a:rPr lang="en"/>
              <a:t>and</a:t>
            </a:r>
            <a:endParaRPr/>
          </a:p>
          <a:p>
            <a:pPr marL="0" lvl="0" indent="0" algn="ctr" rtl="0">
              <a:spcBef>
                <a:spcPts val="0"/>
              </a:spcBef>
              <a:spcAft>
                <a:spcPts val="0"/>
              </a:spcAft>
              <a:buNone/>
            </a:pPr>
            <a:r>
              <a:rPr lang="en"/>
              <a:t>Resources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2"/>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 and Resources</a:t>
            </a:r>
            <a:endParaRPr/>
          </a:p>
        </p:txBody>
      </p:sp>
      <p:sp>
        <p:nvSpPr>
          <p:cNvPr id="410" name="Google Shape;410;p62"/>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API </a:t>
            </a:r>
            <a:endParaRPr/>
          </a:p>
          <a:p>
            <a:pPr marL="0" lvl="0" indent="0" algn="ctr" rtl="0">
              <a:spcBef>
                <a:spcPts val="0"/>
              </a:spcBef>
              <a:spcAft>
                <a:spcPts val="0"/>
              </a:spcAft>
              <a:buNone/>
            </a:pPr>
            <a:r>
              <a:rPr lang="en"/>
              <a:t>and </a:t>
            </a:r>
            <a:br>
              <a:rPr lang="en"/>
            </a:br>
            <a:r>
              <a:rPr lang="en"/>
              <a:t>Object Model</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API Overview</a:t>
            </a:r>
            <a:endParaRPr/>
          </a:p>
        </p:txBody>
      </p:sp>
      <p:sp>
        <p:nvSpPr>
          <p:cNvPr id="416" name="Google Shape;416;p63"/>
          <p:cNvSpPr txBox="1">
            <a:spLocks noGrp="1"/>
          </p:cNvSpPr>
          <p:nvPr>
            <p:ph type="body" idx="1"/>
          </p:nvPr>
        </p:nvSpPr>
        <p:spPr>
          <a:xfrm>
            <a:off x="457200" y="1451275"/>
            <a:ext cx="4592100" cy="34746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The </a:t>
            </a:r>
            <a:r>
              <a:rPr lang="en" b="1"/>
              <a:t>REST API</a:t>
            </a:r>
            <a:r>
              <a:rPr lang="en"/>
              <a:t> is the true </a:t>
            </a:r>
            <a:r>
              <a:rPr lang="en" b="1"/>
              <a:t>keystone</a:t>
            </a:r>
            <a:r>
              <a:rPr lang="en"/>
              <a:t> of Kubernetes.</a:t>
            </a:r>
            <a:endParaRPr/>
          </a:p>
          <a:p>
            <a:pPr marL="457200" lvl="0" indent="-419100" algn="l" rtl="0">
              <a:spcBef>
                <a:spcPts val="1000"/>
              </a:spcBef>
              <a:spcAft>
                <a:spcPts val="1000"/>
              </a:spcAft>
              <a:buSzPts val="3000"/>
              <a:buChar char="●"/>
            </a:pPr>
            <a:r>
              <a:rPr lang="en" b="1"/>
              <a:t>Everything</a:t>
            </a:r>
            <a:r>
              <a:rPr lang="en"/>
              <a:t> within the Kubernetes is as an </a:t>
            </a:r>
            <a:r>
              <a:rPr lang="en" b="1"/>
              <a:t>API Object</a:t>
            </a:r>
            <a:r>
              <a:rPr lang="en"/>
              <a:t>.</a:t>
            </a:r>
            <a:endParaRPr/>
          </a:p>
        </p:txBody>
      </p:sp>
      <p:pic>
        <p:nvPicPr>
          <p:cNvPr id="417" name="Google Shape;417;p63"/>
          <p:cNvPicPr preferRelativeResize="0"/>
          <p:nvPr/>
        </p:nvPicPr>
        <p:blipFill>
          <a:blip r:embed="rId3">
            <a:alphaModFix/>
          </a:blip>
          <a:stretch>
            <a:fillRect/>
          </a:stretch>
        </p:blipFill>
        <p:spPr>
          <a:xfrm>
            <a:off x="5104350" y="1280025"/>
            <a:ext cx="3474576" cy="3474576"/>
          </a:xfrm>
          <a:prstGeom prst="rect">
            <a:avLst/>
          </a:prstGeom>
          <a:noFill/>
          <a:ln>
            <a:noFill/>
          </a:ln>
        </p:spPr>
      </p:pic>
      <p:sp>
        <p:nvSpPr>
          <p:cNvPr id="418" name="Google Shape;418;p63"/>
          <p:cNvSpPr txBox="1"/>
          <p:nvPr/>
        </p:nvSpPr>
        <p:spPr>
          <a:xfrm>
            <a:off x="7654550" y="4643250"/>
            <a:ext cx="1074600" cy="28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hlinkClick r:id="rId4"/>
              </a:rPr>
              <a:t>Image Source</a:t>
            </a:r>
            <a:endParaRPr sz="1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API Groups</a:t>
            </a:r>
            <a:endParaRPr/>
          </a:p>
        </p:txBody>
      </p:sp>
      <p:sp>
        <p:nvSpPr>
          <p:cNvPr id="424" name="Google Shape;424;p64"/>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Designed to make it </a:t>
            </a:r>
            <a:br>
              <a:rPr lang="en" sz="2400"/>
            </a:br>
            <a:r>
              <a:rPr lang="en" sz="2400"/>
              <a:t>extremely simple to </a:t>
            </a:r>
            <a:br>
              <a:rPr lang="en" sz="2400"/>
            </a:br>
            <a:r>
              <a:rPr lang="en" sz="2400"/>
              <a:t>both understand and</a:t>
            </a:r>
            <a:br>
              <a:rPr lang="en" sz="2400"/>
            </a:br>
            <a:r>
              <a:rPr lang="en" sz="2400"/>
              <a:t>extend.</a:t>
            </a:r>
            <a:endParaRPr sz="2400"/>
          </a:p>
          <a:p>
            <a:pPr marL="457200" lvl="0" indent="-381000" algn="l" rtl="0">
              <a:spcBef>
                <a:spcPts val="1000"/>
              </a:spcBef>
              <a:spcAft>
                <a:spcPts val="0"/>
              </a:spcAft>
              <a:buSzPts val="2400"/>
              <a:buChar char="●"/>
            </a:pPr>
            <a:r>
              <a:rPr lang="en" sz="2400"/>
              <a:t>An API Group is a </a:t>
            </a:r>
            <a:r>
              <a:rPr lang="en" sz="2400" b="1"/>
              <a:t>REST </a:t>
            </a:r>
            <a:br>
              <a:rPr lang="en" sz="2400" b="1"/>
            </a:br>
            <a:r>
              <a:rPr lang="en" sz="2400" b="1"/>
              <a:t>compatible path</a:t>
            </a:r>
            <a:r>
              <a:rPr lang="en" sz="2400"/>
              <a:t> that acts as the type descriptor for a Kubernetes object. </a:t>
            </a:r>
            <a:endParaRPr sz="2400"/>
          </a:p>
          <a:p>
            <a:pPr marL="457200" lvl="0" indent="-381000" algn="l" rtl="0">
              <a:spcBef>
                <a:spcPts val="1000"/>
              </a:spcBef>
              <a:spcAft>
                <a:spcPts val="1000"/>
              </a:spcAft>
              <a:buSzPts val="2400"/>
              <a:buChar char="●"/>
            </a:pPr>
            <a:r>
              <a:rPr lang="en" sz="2400"/>
              <a:t>Referenced within an object as the </a:t>
            </a:r>
            <a:r>
              <a:rPr lang="en" sz="2400">
                <a:solidFill>
                  <a:srgbClr val="1155CC"/>
                </a:solidFill>
                <a:latin typeface="Roboto Mono"/>
                <a:ea typeface="Roboto Mono"/>
                <a:cs typeface="Roboto Mono"/>
                <a:sym typeface="Roboto Mono"/>
              </a:rPr>
              <a:t>apiVersion</a:t>
            </a:r>
            <a:r>
              <a:rPr lang="en" sz="2400">
                <a:solidFill>
                  <a:srgbClr val="000000"/>
                </a:solidFill>
              </a:rPr>
              <a:t> and </a:t>
            </a:r>
            <a:r>
              <a:rPr lang="en" sz="2400">
                <a:solidFill>
                  <a:srgbClr val="1155CC"/>
                </a:solidFill>
                <a:latin typeface="Roboto Mono"/>
                <a:ea typeface="Roboto Mono"/>
                <a:cs typeface="Roboto Mono"/>
                <a:sym typeface="Roboto Mono"/>
              </a:rPr>
              <a:t>kind</a:t>
            </a:r>
            <a:r>
              <a:rPr lang="en" sz="2400">
                <a:solidFill>
                  <a:srgbClr val="000000"/>
                </a:solidFill>
              </a:rPr>
              <a:t>.</a:t>
            </a:r>
            <a:endParaRPr sz="2400">
              <a:solidFill>
                <a:srgbClr val="000000"/>
              </a:solidFill>
            </a:endParaRPr>
          </a:p>
        </p:txBody>
      </p:sp>
      <p:sp>
        <p:nvSpPr>
          <p:cNvPr id="425" name="Google Shape;425;p64"/>
          <p:cNvSpPr txBox="1">
            <a:spLocks noGrp="1"/>
          </p:cNvSpPr>
          <p:nvPr>
            <p:ph type="body" idx="2"/>
          </p:nvPr>
        </p:nvSpPr>
        <p:spPr>
          <a:xfrm>
            <a:off x="4692300" y="1268025"/>
            <a:ext cx="3994500" cy="1862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t>Format:</a:t>
            </a:r>
            <a:endParaRPr sz="1400" b="1"/>
          </a:p>
          <a:p>
            <a:pPr marL="0" lvl="0" indent="0" algn="l" rtl="0">
              <a:spcBef>
                <a:spcPts val="600"/>
              </a:spcBef>
              <a:spcAft>
                <a:spcPts val="0"/>
              </a:spcAft>
              <a:buClr>
                <a:schemeClr val="dk1"/>
              </a:buClr>
              <a:buSzPts val="1100"/>
              <a:buFont typeface="Arial"/>
              <a:buNone/>
            </a:pPr>
            <a:r>
              <a:rPr lang="en" sz="1400" b="1">
                <a:latin typeface="Roboto Mono"/>
                <a:ea typeface="Roboto Mono"/>
                <a:cs typeface="Roboto Mono"/>
                <a:sym typeface="Roboto Mono"/>
              </a:rPr>
              <a:t>/apis/</a:t>
            </a:r>
            <a:r>
              <a:rPr lang="en" sz="1400" b="1" i="1">
                <a:solidFill>
                  <a:srgbClr val="76A5AF"/>
                </a:solidFill>
                <a:latin typeface="Roboto Mono"/>
                <a:ea typeface="Roboto Mono"/>
                <a:cs typeface="Roboto Mono"/>
                <a:sym typeface="Roboto Mono"/>
              </a:rPr>
              <a:t>&lt;group&gt;</a:t>
            </a:r>
            <a:r>
              <a:rPr lang="en" sz="1400" b="1">
                <a:latin typeface="Roboto Mono"/>
                <a:ea typeface="Roboto Mono"/>
                <a:cs typeface="Roboto Mono"/>
                <a:sym typeface="Roboto Mono"/>
              </a:rPr>
              <a:t>/</a:t>
            </a:r>
            <a:r>
              <a:rPr lang="en" sz="1400" b="1" i="1">
                <a:solidFill>
                  <a:srgbClr val="F6B26B"/>
                </a:solidFill>
                <a:latin typeface="Roboto Mono"/>
                <a:ea typeface="Roboto Mono"/>
                <a:cs typeface="Roboto Mono"/>
                <a:sym typeface="Roboto Mono"/>
              </a:rPr>
              <a:t>&lt;version&gt;</a:t>
            </a:r>
            <a:r>
              <a:rPr lang="en" sz="1400" b="1">
                <a:latin typeface="Roboto Mono"/>
                <a:ea typeface="Roboto Mono"/>
                <a:cs typeface="Roboto Mono"/>
                <a:sym typeface="Roboto Mono"/>
              </a:rPr>
              <a:t>/</a:t>
            </a:r>
            <a:r>
              <a:rPr lang="en" sz="1400" b="1" i="1">
                <a:solidFill>
                  <a:srgbClr val="CC4125"/>
                </a:solidFill>
                <a:latin typeface="Roboto Mono"/>
                <a:ea typeface="Roboto Mono"/>
                <a:cs typeface="Roboto Mono"/>
                <a:sym typeface="Roboto Mono"/>
              </a:rPr>
              <a:t>&lt;resource&gt;</a:t>
            </a:r>
            <a:endParaRPr sz="1400" b="1" i="1">
              <a:solidFill>
                <a:srgbClr val="CC4125"/>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endParaRPr sz="1400" i="1">
              <a:solidFill>
                <a:srgbClr val="CC4125"/>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400" b="1"/>
              <a:t>Examples:</a:t>
            </a:r>
            <a:endParaRPr sz="1400" b="1"/>
          </a:p>
          <a:p>
            <a:pPr marL="0" lvl="0" indent="0" algn="l" rtl="0">
              <a:spcBef>
                <a:spcPts val="600"/>
              </a:spcBef>
              <a:spcAft>
                <a:spcPts val="0"/>
              </a:spcAft>
              <a:buClr>
                <a:schemeClr val="dk1"/>
              </a:buClr>
              <a:buSzPts val="1100"/>
              <a:buFont typeface="Arial"/>
              <a:buNone/>
            </a:pPr>
            <a:r>
              <a:rPr lang="en" sz="1400" b="1">
                <a:latin typeface="Roboto Mono"/>
                <a:ea typeface="Roboto Mono"/>
                <a:cs typeface="Roboto Mono"/>
                <a:sym typeface="Roboto Mono"/>
              </a:rPr>
              <a:t>/apis/</a:t>
            </a:r>
            <a:r>
              <a:rPr lang="en" sz="1400" b="1">
                <a:solidFill>
                  <a:srgbClr val="76A5AF"/>
                </a:solidFill>
                <a:latin typeface="Roboto Mono"/>
                <a:ea typeface="Roboto Mono"/>
                <a:cs typeface="Roboto Mono"/>
                <a:sym typeface="Roboto Mono"/>
              </a:rPr>
              <a:t>apps</a:t>
            </a:r>
            <a:r>
              <a:rPr lang="en" sz="1400" b="1">
                <a:latin typeface="Roboto Mono"/>
                <a:ea typeface="Roboto Mono"/>
                <a:cs typeface="Roboto Mono"/>
                <a:sym typeface="Roboto Mono"/>
              </a:rPr>
              <a:t>/</a:t>
            </a:r>
            <a:r>
              <a:rPr lang="en" sz="1400" b="1">
                <a:solidFill>
                  <a:srgbClr val="F6B26B"/>
                </a:solidFill>
                <a:latin typeface="Roboto Mono"/>
                <a:ea typeface="Roboto Mono"/>
                <a:cs typeface="Roboto Mono"/>
                <a:sym typeface="Roboto Mono"/>
              </a:rPr>
              <a:t>v1</a:t>
            </a:r>
            <a:r>
              <a:rPr lang="en" sz="1400" b="1">
                <a:latin typeface="Roboto Mono"/>
                <a:ea typeface="Roboto Mono"/>
                <a:cs typeface="Roboto Mono"/>
                <a:sym typeface="Roboto Mono"/>
              </a:rPr>
              <a:t>/</a:t>
            </a:r>
            <a:r>
              <a:rPr lang="en" sz="1400" b="1">
                <a:solidFill>
                  <a:srgbClr val="CC4125"/>
                </a:solidFill>
                <a:latin typeface="Roboto Mono"/>
                <a:ea typeface="Roboto Mono"/>
                <a:cs typeface="Roboto Mono"/>
                <a:sym typeface="Roboto Mono"/>
              </a:rPr>
              <a:t>deployments</a:t>
            </a:r>
            <a:endParaRPr sz="1400" b="1">
              <a:solidFill>
                <a:srgbClr val="CC4125"/>
              </a:solidFill>
              <a:latin typeface="Roboto Mono"/>
              <a:ea typeface="Roboto Mono"/>
              <a:cs typeface="Roboto Mono"/>
              <a:sym typeface="Roboto Mono"/>
            </a:endParaRPr>
          </a:p>
          <a:p>
            <a:pPr marL="0" lvl="0" indent="0" algn="l" rtl="0">
              <a:spcBef>
                <a:spcPts val="600"/>
              </a:spcBef>
              <a:spcAft>
                <a:spcPts val="0"/>
              </a:spcAft>
              <a:buNone/>
            </a:pPr>
            <a:r>
              <a:rPr lang="en" sz="1400" b="1">
                <a:latin typeface="Roboto Mono"/>
                <a:ea typeface="Roboto Mono"/>
                <a:cs typeface="Roboto Mono"/>
                <a:sym typeface="Roboto Mono"/>
              </a:rPr>
              <a:t>/apis/</a:t>
            </a:r>
            <a:r>
              <a:rPr lang="en" sz="1400" b="1">
                <a:solidFill>
                  <a:srgbClr val="76A5AF"/>
                </a:solidFill>
                <a:latin typeface="Roboto Mono"/>
                <a:ea typeface="Roboto Mono"/>
                <a:cs typeface="Roboto Mono"/>
                <a:sym typeface="Roboto Mono"/>
              </a:rPr>
              <a:t>batch</a:t>
            </a:r>
            <a:r>
              <a:rPr lang="en" sz="1400" b="1">
                <a:latin typeface="Roboto Mono"/>
                <a:ea typeface="Roboto Mono"/>
                <a:cs typeface="Roboto Mono"/>
                <a:sym typeface="Roboto Mono"/>
              </a:rPr>
              <a:t>/</a:t>
            </a:r>
            <a:r>
              <a:rPr lang="en" sz="1400" b="1">
                <a:solidFill>
                  <a:srgbClr val="F6B26B"/>
                </a:solidFill>
                <a:latin typeface="Roboto Mono"/>
                <a:ea typeface="Roboto Mono"/>
                <a:cs typeface="Roboto Mono"/>
                <a:sym typeface="Roboto Mono"/>
              </a:rPr>
              <a:t>v1beta1</a:t>
            </a:r>
            <a:r>
              <a:rPr lang="en" sz="1400" b="1">
                <a:latin typeface="Roboto Mono"/>
                <a:ea typeface="Roboto Mono"/>
                <a:cs typeface="Roboto Mono"/>
                <a:sym typeface="Roboto Mono"/>
              </a:rPr>
              <a:t>/</a:t>
            </a:r>
            <a:r>
              <a:rPr lang="en" sz="1400" b="1">
                <a:solidFill>
                  <a:srgbClr val="CC4125"/>
                </a:solidFill>
                <a:latin typeface="Roboto Mono"/>
                <a:ea typeface="Roboto Mono"/>
                <a:cs typeface="Roboto Mono"/>
                <a:sym typeface="Roboto Mono"/>
              </a:rPr>
              <a:t>cronjobs</a:t>
            </a:r>
            <a:endParaRPr b="1"/>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API Versioning</a:t>
            </a:r>
            <a:endParaRPr/>
          </a:p>
        </p:txBody>
      </p:sp>
      <p:sp>
        <p:nvSpPr>
          <p:cNvPr id="431" name="Google Shape;431;p65"/>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Three tiers of API maturity </a:t>
            </a:r>
            <a:br>
              <a:rPr lang="en" sz="2400"/>
            </a:br>
            <a:r>
              <a:rPr lang="en" sz="2400"/>
              <a:t>levels.  </a:t>
            </a:r>
            <a:endParaRPr sz="2400"/>
          </a:p>
          <a:p>
            <a:pPr marL="457200" lvl="0" indent="-381000" algn="l" rtl="0">
              <a:spcBef>
                <a:spcPts val="0"/>
              </a:spcBef>
              <a:spcAft>
                <a:spcPts val="0"/>
              </a:spcAft>
              <a:buSzPts val="2400"/>
              <a:buChar char="●"/>
            </a:pPr>
            <a:r>
              <a:rPr lang="en" sz="2400"/>
              <a:t>Also referenced within the </a:t>
            </a:r>
            <a:br>
              <a:rPr lang="en" sz="2400"/>
            </a:br>
            <a:r>
              <a:rPr lang="en" sz="2400"/>
              <a:t>object </a:t>
            </a:r>
            <a:r>
              <a:rPr lang="en" sz="2400">
                <a:solidFill>
                  <a:srgbClr val="1155CC"/>
                </a:solidFill>
                <a:latin typeface="Roboto Mono"/>
                <a:ea typeface="Roboto Mono"/>
                <a:cs typeface="Roboto Mono"/>
                <a:sym typeface="Roboto Mono"/>
              </a:rPr>
              <a:t>apiVersion</a:t>
            </a:r>
            <a:r>
              <a:rPr lang="en" sz="2400"/>
              <a:t>.</a:t>
            </a:r>
            <a:br>
              <a:rPr lang="en" sz="2400"/>
            </a:br>
            <a:endParaRPr/>
          </a:p>
          <a:p>
            <a:pPr marL="457200" lvl="0" indent="-342900" algn="l" rtl="0">
              <a:spcBef>
                <a:spcPts val="600"/>
              </a:spcBef>
              <a:spcAft>
                <a:spcPts val="0"/>
              </a:spcAft>
              <a:buSzPts val="1800"/>
              <a:buChar char="●"/>
            </a:pPr>
            <a:r>
              <a:rPr lang="en" sz="1800" b="1"/>
              <a:t>Alpha</a:t>
            </a:r>
            <a:r>
              <a:rPr lang="en" sz="1800"/>
              <a:t>: Possibly buggy, And may change. </a:t>
            </a:r>
            <a:r>
              <a:rPr lang="en" sz="1800" b="1"/>
              <a:t>Disabled by default</a:t>
            </a:r>
            <a:r>
              <a:rPr lang="en" sz="1800"/>
              <a:t>. </a:t>
            </a:r>
            <a:endParaRPr sz="1800"/>
          </a:p>
          <a:p>
            <a:pPr marL="457200" lvl="0" indent="-342900" algn="l" rtl="0">
              <a:spcBef>
                <a:spcPts val="1000"/>
              </a:spcBef>
              <a:spcAft>
                <a:spcPts val="0"/>
              </a:spcAft>
              <a:buSzPts val="1800"/>
              <a:buChar char="●"/>
            </a:pPr>
            <a:r>
              <a:rPr lang="en" sz="1800" b="1"/>
              <a:t>Beta</a:t>
            </a:r>
            <a:r>
              <a:rPr lang="en" sz="1800"/>
              <a:t>: Tested and considered stable. However API Schema may</a:t>
            </a:r>
            <a:br>
              <a:rPr lang="en" sz="1800"/>
            </a:br>
            <a:r>
              <a:rPr lang="en" sz="1800"/>
              <a:t>change. </a:t>
            </a:r>
            <a:r>
              <a:rPr lang="en" sz="1800" b="1"/>
              <a:t>Enabled by default</a:t>
            </a:r>
            <a:r>
              <a:rPr lang="en" sz="1800"/>
              <a:t>. </a:t>
            </a:r>
            <a:endParaRPr sz="1800"/>
          </a:p>
          <a:p>
            <a:pPr marL="457200" lvl="0" indent="-342900" algn="l" rtl="0">
              <a:spcBef>
                <a:spcPts val="1000"/>
              </a:spcBef>
              <a:spcAft>
                <a:spcPts val="1000"/>
              </a:spcAft>
              <a:buSzPts val="1800"/>
              <a:buChar char="●"/>
            </a:pPr>
            <a:r>
              <a:rPr lang="en" sz="1800" b="1"/>
              <a:t>Stable</a:t>
            </a:r>
            <a:r>
              <a:rPr lang="en" sz="1800"/>
              <a:t>: Released, stable and API schema will not change. </a:t>
            </a:r>
            <a:br>
              <a:rPr lang="en" sz="1800"/>
            </a:br>
            <a:r>
              <a:rPr lang="en" sz="1800" b="1"/>
              <a:t>Enabled by default</a:t>
            </a:r>
            <a:r>
              <a:rPr lang="en" sz="1800"/>
              <a:t>.</a:t>
            </a:r>
            <a:endParaRPr sz="1800"/>
          </a:p>
        </p:txBody>
      </p:sp>
      <p:sp>
        <p:nvSpPr>
          <p:cNvPr id="432" name="Google Shape;432;p65"/>
          <p:cNvSpPr txBox="1">
            <a:spLocks noGrp="1"/>
          </p:cNvSpPr>
          <p:nvPr>
            <p:ph type="body" idx="2"/>
          </p:nvPr>
        </p:nvSpPr>
        <p:spPr>
          <a:xfrm>
            <a:off x="4692300" y="1268025"/>
            <a:ext cx="3994500" cy="1862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t>Format:</a:t>
            </a:r>
            <a:endParaRPr sz="1400" b="1"/>
          </a:p>
          <a:p>
            <a:pPr marL="0" lvl="0" indent="0" algn="l" rtl="0">
              <a:spcBef>
                <a:spcPts val="600"/>
              </a:spcBef>
              <a:spcAft>
                <a:spcPts val="0"/>
              </a:spcAft>
              <a:buClr>
                <a:schemeClr val="dk1"/>
              </a:buClr>
              <a:buSzPts val="1100"/>
              <a:buFont typeface="Arial"/>
              <a:buNone/>
            </a:pPr>
            <a:r>
              <a:rPr lang="en" sz="1400" b="1">
                <a:latin typeface="Roboto Mono"/>
                <a:ea typeface="Roboto Mono"/>
                <a:cs typeface="Roboto Mono"/>
                <a:sym typeface="Roboto Mono"/>
              </a:rPr>
              <a:t>/apis/</a:t>
            </a:r>
            <a:r>
              <a:rPr lang="en" sz="1400" b="1" i="1">
                <a:solidFill>
                  <a:srgbClr val="76A5AF"/>
                </a:solidFill>
                <a:latin typeface="Roboto Mono"/>
                <a:ea typeface="Roboto Mono"/>
                <a:cs typeface="Roboto Mono"/>
                <a:sym typeface="Roboto Mono"/>
              </a:rPr>
              <a:t>&lt;group&gt;</a:t>
            </a:r>
            <a:r>
              <a:rPr lang="en" sz="1400" b="1">
                <a:latin typeface="Roboto Mono"/>
                <a:ea typeface="Roboto Mono"/>
                <a:cs typeface="Roboto Mono"/>
                <a:sym typeface="Roboto Mono"/>
              </a:rPr>
              <a:t>/</a:t>
            </a:r>
            <a:r>
              <a:rPr lang="en" sz="1400" b="1" i="1">
                <a:solidFill>
                  <a:srgbClr val="F6B26B"/>
                </a:solidFill>
                <a:latin typeface="Roboto Mono"/>
                <a:ea typeface="Roboto Mono"/>
                <a:cs typeface="Roboto Mono"/>
                <a:sym typeface="Roboto Mono"/>
              </a:rPr>
              <a:t>&lt;version&gt;</a:t>
            </a:r>
            <a:r>
              <a:rPr lang="en" sz="1400" b="1">
                <a:latin typeface="Roboto Mono"/>
                <a:ea typeface="Roboto Mono"/>
                <a:cs typeface="Roboto Mono"/>
                <a:sym typeface="Roboto Mono"/>
              </a:rPr>
              <a:t>/</a:t>
            </a:r>
            <a:r>
              <a:rPr lang="en" sz="1400" b="1" i="1">
                <a:solidFill>
                  <a:srgbClr val="CC4125"/>
                </a:solidFill>
                <a:latin typeface="Roboto Mono"/>
                <a:ea typeface="Roboto Mono"/>
                <a:cs typeface="Roboto Mono"/>
                <a:sym typeface="Roboto Mono"/>
              </a:rPr>
              <a:t>&lt;resource&gt;</a:t>
            </a:r>
            <a:endParaRPr sz="1400" b="1" i="1">
              <a:solidFill>
                <a:srgbClr val="CC4125"/>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endParaRPr sz="1400" i="1">
              <a:solidFill>
                <a:srgbClr val="CC4125"/>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400" b="1"/>
              <a:t>Examples:</a:t>
            </a:r>
            <a:endParaRPr sz="1400" b="1"/>
          </a:p>
          <a:p>
            <a:pPr marL="0" lvl="0" indent="0" algn="l" rtl="0">
              <a:spcBef>
                <a:spcPts val="600"/>
              </a:spcBef>
              <a:spcAft>
                <a:spcPts val="0"/>
              </a:spcAft>
              <a:buClr>
                <a:schemeClr val="dk1"/>
              </a:buClr>
              <a:buSzPts val="1100"/>
              <a:buFont typeface="Arial"/>
              <a:buNone/>
            </a:pPr>
            <a:r>
              <a:rPr lang="en" sz="1400" b="1">
                <a:latin typeface="Roboto Mono"/>
                <a:ea typeface="Roboto Mono"/>
                <a:cs typeface="Roboto Mono"/>
                <a:sym typeface="Roboto Mono"/>
              </a:rPr>
              <a:t>/apis/</a:t>
            </a:r>
            <a:r>
              <a:rPr lang="en" sz="1400" b="1">
                <a:solidFill>
                  <a:srgbClr val="76A5AF"/>
                </a:solidFill>
                <a:latin typeface="Roboto Mono"/>
                <a:ea typeface="Roboto Mono"/>
                <a:cs typeface="Roboto Mono"/>
                <a:sym typeface="Roboto Mono"/>
              </a:rPr>
              <a:t>apps</a:t>
            </a:r>
            <a:r>
              <a:rPr lang="en" sz="1400" b="1">
                <a:latin typeface="Roboto Mono"/>
                <a:ea typeface="Roboto Mono"/>
                <a:cs typeface="Roboto Mono"/>
                <a:sym typeface="Roboto Mono"/>
              </a:rPr>
              <a:t>/</a:t>
            </a:r>
            <a:r>
              <a:rPr lang="en" sz="1400" b="1">
                <a:solidFill>
                  <a:srgbClr val="F6B26B"/>
                </a:solidFill>
                <a:latin typeface="Roboto Mono"/>
                <a:ea typeface="Roboto Mono"/>
                <a:cs typeface="Roboto Mono"/>
                <a:sym typeface="Roboto Mono"/>
              </a:rPr>
              <a:t>v1</a:t>
            </a:r>
            <a:r>
              <a:rPr lang="en" sz="1400" b="1">
                <a:latin typeface="Roboto Mono"/>
                <a:ea typeface="Roboto Mono"/>
                <a:cs typeface="Roboto Mono"/>
                <a:sym typeface="Roboto Mono"/>
              </a:rPr>
              <a:t>/</a:t>
            </a:r>
            <a:r>
              <a:rPr lang="en" sz="1400" b="1">
                <a:solidFill>
                  <a:srgbClr val="CC4125"/>
                </a:solidFill>
                <a:latin typeface="Roboto Mono"/>
                <a:ea typeface="Roboto Mono"/>
                <a:cs typeface="Roboto Mono"/>
                <a:sym typeface="Roboto Mono"/>
              </a:rPr>
              <a:t>deployments</a:t>
            </a:r>
            <a:endParaRPr sz="1400" b="1">
              <a:solidFill>
                <a:srgbClr val="CC4125"/>
              </a:solidFill>
              <a:latin typeface="Roboto Mono"/>
              <a:ea typeface="Roboto Mono"/>
              <a:cs typeface="Roboto Mono"/>
              <a:sym typeface="Roboto Mono"/>
            </a:endParaRPr>
          </a:p>
          <a:p>
            <a:pPr marL="0" lvl="0" indent="0" algn="l" rtl="0">
              <a:spcBef>
                <a:spcPts val="600"/>
              </a:spcBef>
              <a:spcAft>
                <a:spcPts val="0"/>
              </a:spcAft>
              <a:buNone/>
            </a:pPr>
            <a:r>
              <a:rPr lang="en" sz="1400" b="1">
                <a:latin typeface="Roboto Mono"/>
                <a:ea typeface="Roboto Mono"/>
                <a:cs typeface="Roboto Mono"/>
                <a:sym typeface="Roboto Mono"/>
              </a:rPr>
              <a:t>/apis/</a:t>
            </a:r>
            <a:r>
              <a:rPr lang="en" sz="1400" b="1">
                <a:solidFill>
                  <a:srgbClr val="76A5AF"/>
                </a:solidFill>
                <a:latin typeface="Roboto Mono"/>
                <a:ea typeface="Roboto Mono"/>
                <a:cs typeface="Roboto Mono"/>
                <a:sym typeface="Roboto Mono"/>
              </a:rPr>
              <a:t>batch</a:t>
            </a:r>
            <a:r>
              <a:rPr lang="en" sz="1400" b="1">
                <a:latin typeface="Roboto Mono"/>
                <a:ea typeface="Roboto Mono"/>
                <a:cs typeface="Roboto Mono"/>
                <a:sym typeface="Roboto Mono"/>
              </a:rPr>
              <a:t>/</a:t>
            </a:r>
            <a:r>
              <a:rPr lang="en" sz="1400" b="1">
                <a:solidFill>
                  <a:srgbClr val="F6B26B"/>
                </a:solidFill>
                <a:latin typeface="Roboto Mono"/>
                <a:ea typeface="Roboto Mono"/>
                <a:cs typeface="Roboto Mono"/>
                <a:sym typeface="Roboto Mono"/>
              </a:rPr>
              <a:t>v1beta1</a:t>
            </a:r>
            <a:r>
              <a:rPr lang="en" sz="1400" b="1">
                <a:latin typeface="Roboto Mono"/>
                <a:ea typeface="Roboto Mono"/>
                <a:cs typeface="Roboto Mono"/>
                <a:sym typeface="Roboto Mono"/>
              </a:rPr>
              <a:t>/</a:t>
            </a:r>
            <a:r>
              <a:rPr lang="en" sz="1400" b="1">
                <a:solidFill>
                  <a:srgbClr val="CC4125"/>
                </a:solidFill>
                <a:latin typeface="Roboto Mono"/>
                <a:ea typeface="Roboto Mono"/>
                <a:cs typeface="Roboto Mono"/>
                <a:sym typeface="Roboto Mono"/>
              </a:rPr>
              <a:t>cronjobs</a:t>
            </a:r>
            <a:endParaRPr b="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 Model</a:t>
            </a:r>
            <a:endParaRPr/>
          </a:p>
        </p:txBody>
      </p:sp>
      <p:sp>
        <p:nvSpPr>
          <p:cNvPr id="438" name="Google Shape;438;p66"/>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Objects are a “</a:t>
            </a:r>
            <a:r>
              <a:rPr lang="en" sz="2400" i="1"/>
              <a:t>record of intent</a:t>
            </a:r>
            <a:r>
              <a:rPr lang="en" sz="2400"/>
              <a:t>” or a persistent entity that represent the desired state of the object within the cluster. </a:t>
            </a:r>
            <a:endParaRPr sz="2400"/>
          </a:p>
          <a:p>
            <a:pPr marL="457200" lvl="0" indent="-381000" algn="l" rtl="0">
              <a:spcBef>
                <a:spcPts val="1000"/>
              </a:spcBef>
              <a:spcAft>
                <a:spcPts val="0"/>
              </a:spcAft>
              <a:buSzPts val="2400"/>
              <a:buChar char="●"/>
            </a:pPr>
            <a:r>
              <a:rPr lang="en" sz="2400"/>
              <a:t>All objects </a:t>
            </a:r>
            <a:r>
              <a:rPr lang="en" sz="2400" b="1"/>
              <a:t>MUST </a:t>
            </a:r>
            <a:r>
              <a:rPr lang="en" sz="2400"/>
              <a:t>have  </a:t>
            </a:r>
            <a:r>
              <a:rPr lang="en" sz="2400">
                <a:solidFill>
                  <a:srgbClr val="1155CC"/>
                </a:solidFill>
                <a:latin typeface="Roboto Mono"/>
                <a:ea typeface="Roboto Mono"/>
                <a:cs typeface="Roboto Mono"/>
                <a:sym typeface="Roboto Mono"/>
              </a:rPr>
              <a:t>apiVersion</a:t>
            </a:r>
            <a:r>
              <a:rPr lang="en" sz="2400"/>
              <a:t>,</a:t>
            </a:r>
            <a:r>
              <a:rPr lang="en" sz="2400">
                <a:solidFill>
                  <a:srgbClr val="1155CC"/>
                </a:solidFill>
                <a:latin typeface="Roboto Mono"/>
                <a:ea typeface="Roboto Mono"/>
                <a:cs typeface="Roboto Mono"/>
                <a:sym typeface="Roboto Mono"/>
              </a:rPr>
              <a:t> kind</a:t>
            </a:r>
            <a:r>
              <a:rPr lang="en" sz="2400"/>
              <a:t>, and poses the nested fields</a:t>
            </a:r>
            <a:r>
              <a:rPr lang="en" sz="2400">
                <a:solidFill>
                  <a:srgbClr val="1155CC"/>
                </a:solidFill>
                <a:latin typeface="Roboto Mono"/>
                <a:ea typeface="Roboto Mono"/>
                <a:cs typeface="Roboto Mono"/>
                <a:sym typeface="Roboto Mono"/>
              </a:rPr>
              <a:t> metadata.name</a:t>
            </a:r>
            <a:r>
              <a:rPr lang="en" sz="2400"/>
              <a:t>, </a:t>
            </a:r>
            <a:r>
              <a:rPr lang="en" sz="2400">
                <a:solidFill>
                  <a:srgbClr val="1155CC"/>
                </a:solidFill>
                <a:latin typeface="Roboto Mono"/>
                <a:ea typeface="Roboto Mono"/>
                <a:cs typeface="Roboto Mono"/>
                <a:sym typeface="Roboto Mono"/>
              </a:rPr>
              <a:t>metadata.namespace</a:t>
            </a:r>
            <a:r>
              <a:rPr lang="en" sz="2400"/>
              <a:t>, and </a:t>
            </a:r>
            <a:r>
              <a:rPr lang="en" sz="2400">
                <a:solidFill>
                  <a:srgbClr val="1155CC"/>
                </a:solidFill>
                <a:latin typeface="Roboto Mono"/>
                <a:ea typeface="Roboto Mono"/>
                <a:cs typeface="Roboto Mono"/>
                <a:sym typeface="Roboto Mono"/>
              </a:rPr>
              <a:t>metadata.uid</a:t>
            </a:r>
            <a:r>
              <a:rPr lang="en" sz="2400"/>
              <a:t>.</a:t>
            </a:r>
            <a:endParaRPr sz="2400"/>
          </a:p>
          <a:p>
            <a:pPr marL="0" lvl="0" indent="0" algn="l" rtl="0">
              <a:spcBef>
                <a:spcPts val="1000"/>
              </a:spcBef>
              <a:spcAft>
                <a:spcPts val="0"/>
              </a:spcAft>
              <a:buNone/>
            </a:pPr>
            <a:endParaRPr sz="1800"/>
          </a:p>
          <a:p>
            <a:pPr marL="0" lvl="0" indent="0" algn="l" rtl="0">
              <a:spcBef>
                <a:spcPts val="600"/>
              </a:spcBef>
              <a:spcAft>
                <a:spcPts val="0"/>
              </a:spcAft>
              <a:buNone/>
            </a:pPr>
            <a:endParaRPr sz="24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 Model Requirements</a:t>
            </a:r>
            <a:endParaRPr/>
          </a:p>
        </p:txBody>
      </p:sp>
      <p:sp>
        <p:nvSpPr>
          <p:cNvPr id="444" name="Google Shape;444;p67"/>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49250" algn="l" rtl="0">
              <a:spcBef>
                <a:spcPts val="600"/>
              </a:spcBef>
              <a:spcAft>
                <a:spcPts val="0"/>
              </a:spcAft>
              <a:buSzPts val="1900"/>
              <a:buChar char="●"/>
            </a:pPr>
            <a:r>
              <a:rPr lang="en" sz="1900">
                <a:solidFill>
                  <a:srgbClr val="1155CC"/>
                </a:solidFill>
                <a:latin typeface="Roboto Mono"/>
                <a:ea typeface="Roboto Mono"/>
                <a:cs typeface="Roboto Mono"/>
                <a:sym typeface="Roboto Mono"/>
              </a:rPr>
              <a:t>apiVersion: </a:t>
            </a:r>
            <a:r>
              <a:rPr lang="en" sz="1900"/>
              <a:t>Kubernetes API version of the Object</a:t>
            </a:r>
            <a:endParaRPr sz="1900">
              <a:solidFill>
                <a:srgbClr val="1155CC"/>
              </a:solidFill>
              <a:latin typeface="Roboto Mono"/>
              <a:ea typeface="Roboto Mono"/>
              <a:cs typeface="Roboto Mono"/>
              <a:sym typeface="Roboto Mono"/>
            </a:endParaRPr>
          </a:p>
          <a:p>
            <a:pPr marL="457200" lvl="0" indent="-349250" algn="l" rtl="0">
              <a:spcBef>
                <a:spcPts val="0"/>
              </a:spcBef>
              <a:spcAft>
                <a:spcPts val="0"/>
              </a:spcAft>
              <a:buSzPts val="1900"/>
              <a:buChar char="●"/>
            </a:pPr>
            <a:r>
              <a:rPr lang="en" sz="1900">
                <a:solidFill>
                  <a:srgbClr val="1155CC"/>
                </a:solidFill>
                <a:latin typeface="Roboto Mono"/>
                <a:ea typeface="Roboto Mono"/>
                <a:cs typeface="Roboto Mono"/>
                <a:sym typeface="Roboto Mono"/>
              </a:rPr>
              <a:t>kind: </a:t>
            </a:r>
            <a:r>
              <a:rPr lang="en" sz="1900"/>
              <a:t>Type of Kubernetes Object</a:t>
            </a:r>
            <a:endParaRPr sz="1900">
              <a:solidFill>
                <a:srgbClr val="1155CC"/>
              </a:solidFill>
              <a:latin typeface="Roboto Mono"/>
              <a:ea typeface="Roboto Mono"/>
              <a:cs typeface="Roboto Mono"/>
              <a:sym typeface="Roboto Mono"/>
            </a:endParaRPr>
          </a:p>
          <a:p>
            <a:pPr marL="457200" lvl="0" indent="-349250" algn="l" rtl="0">
              <a:spcBef>
                <a:spcPts val="0"/>
              </a:spcBef>
              <a:spcAft>
                <a:spcPts val="0"/>
              </a:spcAft>
              <a:buSzPts val="1900"/>
              <a:buChar char="●"/>
            </a:pPr>
            <a:r>
              <a:rPr lang="en" sz="1900">
                <a:solidFill>
                  <a:srgbClr val="1155CC"/>
                </a:solidFill>
                <a:latin typeface="Roboto Mono"/>
                <a:ea typeface="Roboto Mono"/>
                <a:cs typeface="Roboto Mono"/>
                <a:sym typeface="Roboto Mono"/>
              </a:rPr>
              <a:t>metadata.name: </a:t>
            </a:r>
            <a:r>
              <a:rPr lang="en" sz="1900"/>
              <a:t>Unique name of the Object</a:t>
            </a:r>
            <a:endParaRPr sz="1900">
              <a:solidFill>
                <a:srgbClr val="1155CC"/>
              </a:solidFill>
              <a:latin typeface="Roboto Mono"/>
              <a:ea typeface="Roboto Mono"/>
              <a:cs typeface="Roboto Mono"/>
              <a:sym typeface="Roboto Mono"/>
            </a:endParaRPr>
          </a:p>
          <a:p>
            <a:pPr marL="457200" lvl="0" indent="-349250" algn="l" rtl="0">
              <a:spcBef>
                <a:spcPts val="0"/>
              </a:spcBef>
              <a:spcAft>
                <a:spcPts val="0"/>
              </a:spcAft>
              <a:buSzPts val="1900"/>
              <a:buChar char="●"/>
            </a:pPr>
            <a:r>
              <a:rPr lang="en" sz="1900">
                <a:solidFill>
                  <a:srgbClr val="1155CC"/>
                </a:solidFill>
                <a:latin typeface="Roboto Mono"/>
                <a:ea typeface="Roboto Mono"/>
                <a:cs typeface="Roboto Mono"/>
                <a:sym typeface="Roboto Mono"/>
              </a:rPr>
              <a:t>metadata.namespace: </a:t>
            </a:r>
            <a:r>
              <a:rPr lang="en" sz="1900"/>
              <a:t>Scoped environment name that the object belongs to (will default to current).</a:t>
            </a:r>
            <a:endParaRPr sz="1900">
              <a:solidFill>
                <a:srgbClr val="1155CC"/>
              </a:solidFill>
              <a:latin typeface="Roboto Mono"/>
              <a:ea typeface="Roboto Mono"/>
              <a:cs typeface="Roboto Mono"/>
              <a:sym typeface="Roboto Mono"/>
            </a:endParaRPr>
          </a:p>
          <a:p>
            <a:pPr marL="457200" lvl="0" indent="-349250" algn="l" rtl="0">
              <a:spcBef>
                <a:spcPts val="0"/>
              </a:spcBef>
              <a:spcAft>
                <a:spcPts val="0"/>
              </a:spcAft>
              <a:buSzPts val="1900"/>
              <a:buChar char="●"/>
            </a:pPr>
            <a:r>
              <a:rPr lang="en" sz="1900">
                <a:solidFill>
                  <a:srgbClr val="1155CC"/>
                </a:solidFill>
                <a:latin typeface="Roboto Mono"/>
                <a:ea typeface="Roboto Mono"/>
                <a:cs typeface="Roboto Mono"/>
                <a:sym typeface="Roboto Mono"/>
              </a:rPr>
              <a:t>metadata.uid: </a:t>
            </a:r>
            <a:r>
              <a:rPr lang="en" sz="1900"/>
              <a:t>The (generated) uid for an object.</a:t>
            </a:r>
            <a:endParaRPr sz="1900">
              <a:solidFill>
                <a:srgbClr val="1155CC"/>
              </a:solidFill>
              <a:latin typeface="Roboto Mono"/>
              <a:ea typeface="Roboto Mono"/>
              <a:cs typeface="Roboto Mono"/>
              <a:sym typeface="Roboto Mono"/>
            </a:endParaRPr>
          </a:p>
          <a:p>
            <a:pPr marL="0" lvl="0" indent="0" algn="l" rtl="0">
              <a:spcBef>
                <a:spcPts val="600"/>
              </a:spcBef>
              <a:spcAft>
                <a:spcPts val="0"/>
              </a:spcAft>
              <a:buNone/>
            </a:pPr>
            <a:endParaRPr sz="1400"/>
          </a:p>
        </p:txBody>
      </p:sp>
      <p:sp>
        <p:nvSpPr>
          <p:cNvPr id="445" name="Google Shape;445;p67"/>
          <p:cNvSpPr txBox="1">
            <a:spLocks noGrp="1"/>
          </p:cNvSpPr>
          <p:nvPr>
            <p:ph type="body" idx="4294967295"/>
          </p:nvPr>
        </p:nvSpPr>
        <p:spPr>
          <a:xfrm>
            <a:off x="1339650" y="3250000"/>
            <a:ext cx="6464700" cy="1734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apiVersion</a:t>
            </a:r>
            <a:r>
              <a:rPr lang="en" sz="1800">
                <a:solidFill>
                  <a:srgbClr val="000000"/>
                </a:solidFill>
                <a:latin typeface="Roboto Mono"/>
                <a:ea typeface="Roboto Mono"/>
                <a:cs typeface="Roboto Mono"/>
                <a:sym typeface="Roboto Mono"/>
              </a:rPr>
              <a:t>:</a:t>
            </a:r>
            <a:r>
              <a:rPr lang="en" sz="1800">
                <a:solidFill>
                  <a:srgbClr val="1155CC"/>
                </a:solidFill>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v1</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kind</a:t>
            </a:r>
            <a:r>
              <a:rPr lang="en" sz="1800">
                <a:latin typeface="Roboto Mono"/>
                <a:ea typeface="Roboto Mono"/>
                <a:cs typeface="Roboto Mono"/>
                <a:sym typeface="Roboto Mono"/>
              </a:rPr>
              <a:t>:</a:t>
            </a:r>
            <a:r>
              <a:rPr lang="en" sz="1800">
                <a:solidFill>
                  <a:srgbClr val="1155CC"/>
                </a:solidFill>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Pod</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metadata</a:t>
            </a:r>
            <a:r>
              <a:rPr lang="en" sz="1800">
                <a:latin typeface="Roboto Mono"/>
                <a:ea typeface="Roboto Mono"/>
                <a:cs typeface="Roboto Mono"/>
                <a:sym typeface="Roboto Mono"/>
              </a:rPr>
              <a:t>:</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name</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pod-example</a:t>
            </a:r>
            <a:br>
              <a:rPr lang="en" sz="1800">
                <a:solidFill>
                  <a:srgbClr val="1155CC"/>
                </a:solidFill>
                <a:latin typeface="Roboto Mono"/>
                <a:ea typeface="Roboto Mono"/>
                <a:cs typeface="Roboto Mono"/>
                <a:sym typeface="Roboto Mono"/>
              </a:rPr>
            </a:br>
            <a:r>
              <a:rPr lang="en" sz="1800">
                <a:solidFill>
                  <a:srgbClr val="1155CC"/>
                </a:solidFill>
                <a:latin typeface="Roboto Mono"/>
                <a:ea typeface="Roboto Mono"/>
                <a:cs typeface="Roboto Mono"/>
                <a:sym typeface="Roboto Mono"/>
              </a:rPr>
              <a:t>  namespace</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default</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CC0000"/>
                </a:solidFill>
                <a:latin typeface="Roboto Mono"/>
                <a:ea typeface="Roboto Mono"/>
                <a:cs typeface="Roboto Mono"/>
                <a:sym typeface="Roboto Mono"/>
              </a:rPr>
              <a:t>  </a:t>
            </a:r>
            <a:r>
              <a:rPr lang="en" sz="1800">
                <a:solidFill>
                  <a:srgbClr val="1155CC"/>
                </a:solidFill>
                <a:latin typeface="Roboto Mono"/>
                <a:ea typeface="Roboto Mono"/>
                <a:cs typeface="Roboto Mono"/>
                <a:sym typeface="Roboto Mono"/>
              </a:rPr>
              <a:t>uid</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f8798d82-1185-11e8-94ce-080027b3c7a6</a:t>
            </a:r>
            <a:endParaRPr sz="1800">
              <a:solidFill>
                <a:srgbClr val="CC0000"/>
              </a:solidFill>
              <a:latin typeface="Roboto Mono"/>
              <a:ea typeface="Roboto Mono"/>
              <a:cs typeface="Roboto Mono"/>
              <a:sym typeface="Roboto Mon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 Expression - YAML</a:t>
            </a:r>
            <a:endParaRPr/>
          </a:p>
        </p:txBody>
      </p:sp>
      <p:sp>
        <p:nvSpPr>
          <p:cNvPr id="451" name="Google Shape;451;p6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Files or other representations of Kubernetes Objects are generally represented in YAML.</a:t>
            </a:r>
            <a:endParaRPr sz="1800"/>
          </a:p>
          <a:p>
            <a:pPr marL="457200" lvl="0" indent="-342900" algn="l" rtl="0">
              <a:spcBef>
                <a:spcPts val="1000"/>
              </a:spcBef>
              <a:spcAft>
                <a:spcPts val="0"/>
              </a:spcAft>
              <a:buSzPts val="1800"/>
              <a:buChar char="●"/>
            </a:pPr>
            <a:r>
              <a:rPr lang="en" sz="1800"/>
              <a:t>A “</a:t>
            </a:r>
            <a:r>
              <a:rPr lang="en" sz="1800" i="1"/>
              <a:t>Human Friendly</a:t>
            </a:r>
            <a:r>
              <a:rPr lang="en" sz="1800"/>
              <a:t>” data serialization standard.</a:t>
            </a:r>
            <a:endParaRPr sz="1800"/>
          </a:p>
          <a:p>
            <a:pPr marL="457200" lvl="0" indent="-342900" algn="l" rtl="0">
              <a:spcBef>
                <a:spcPts val="1000"/>
              </a:spcBef>
              <a:spcAft>
                <a:spcPts val="0"/>
              </a:spcAft>
              <a:buSzPts val="1800"/>
              <a:buChar char="●"/>
            </a:pPr>
            <a:r>
              <a:rPr lang="en" sz="1800"/>
              <a:t>Uses white space (specifically spaces) alignment to denote ownership.</a:t>
            </a:r>
            <a:endParaRPr sz="1800"/>
          </a:p>
          <a:p>
            <a:pPr marL="457200" lvl="0" indent="-342900" algn="l" rtl="0">
              <a:spcBef>
                <a:spcPts val="1000"/>
              </a:spcBef>
              <a:spcAft>
                <a:spcPts val="0"/>
              </a:spcAft>
              <a:buSzPts val="1800"/>
              <a:buChar char="●"/>
            </a:pPr>
            <a:r>
              <a:rPr lang="en" sz="1800"/>
              <a:t>Three basic data types:</a:t>
            </a:r>
            <a:endParaRPr sz="1800"/>
          </a:p>
          <a:p>
            <a:pPr marL="914400" lvl="1" indent="-342900" algn="l" rtl="0">
              <a:spcBef>
                <a:spcPts val="1000"/>
              </a:spcBef>
              <a:spcAft>
                <a:spcPts val="0"/>
              </a:spcAft>
              <a:buSzPts val="1800"/>
              <a:buChar char="○"/>
            </a:pPr>
            <a:r>
              <a:rPr lang="en" sz="1800" b="1"/>
              <a:t>mappings</a:t>
            </a:r>
            <a:r>
              <a:rPr lang="en" sz="1800"/>
              <a:t>  - hash or dictionary,</a:t>
            </a:r>
            <a:endParaRPr sz="1800"/>
          </a:p>
          <a:p>
            <a:pPr marL="914400" lvl="1" indent="-342900" algn="l" rtl="0">
              <a:spcBef>
                <a:spcPts val="0"/>
              </a:spcBef>
              <a:spcAft>
                <a:spcPts val="0"/>
              </a:spcAft>
              <a:buSzPts val="1800"/>
              <a:buChar char="○"/>
            </a:pPr>
            <a:r>
              <a:rPr lang="en" sz="1800" b="1"/>
              <a:t>sequences</a:t>
            </a:r>
            <a:r>
              <a:rPr lang="en" sz="1800"/>
              <a:t> - array or list</a:t>
            </a:r>
            <a:endParaRPr sz="1800"/>
          </a:p>
          <a:p>
            <a:pPr marL="914400" lvl="1" indent="-342900" algn="l" rtl="0">
              <a:spcBef>
                <a:spcPts val="0"/>
              </a:spcBef>
              <a:spcAft>
                <a:spcPts val="0"/>
              </a:spcAft>
              <a:buSzPts val="1800"/>
              <a:buChar char="○"/>
            </a:pPr>
            <a:r>
              <a:rPr lang="en" sz="1800" b="1"/>
              <a:t>scalars</a:t>
            </a:r>
            <a:r>
              <a:rPr lang="en" sz="1800"/>
              <a:t> - string, number, boolean etc</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 whoami - Jeff</a:t>
            </a:r>
            <a:endParaRPr/>
          </a:p>
        </p:txBody>
      </p:sp>
      <p:sp>
        <p:nvSpPr>
          <p:cNvPr id="98" name="Google Shape;98;p15"/>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400" b="1"/>
              <a:t>Jeffrey Sica</a:t>
            </a:r>
            <a:endParaRPr sz="2400" b="1"/>
          </a:p>
          <a:p>
            <a:pPr marL="0" lvl="0" indent="0" algn="l" rtl="0">
              <a:spcBef>
                <a:spcPts val="600"/>
              </a:spcBef>
              <a:spcAft>
                <a:spcPts val="0"/>
              </a:spcAft>
              <a:buClr>
                <a:schemeClr val="dk1"/>
              </a:buClr>
              <a:buSzPts val="1100"/>
              <a:buFont typeface="Arial"/>
              <a:buNone/>
            </a:pPr>
            <a:r>
              <a:rPr lang="en" sz="2400" u="sng">
                <a:solidFill>
                  <a:schemeClr val="hlink"/>
                </a:solidFill>
                <a:hlinkClick r:id="rId3"/>
              </a:rPr>
              <a:t>jsica@umich.edu</a:t>
            </a:r>
            <a:endParaRPr sz="2400"/>
          </a:p>
          <a:p>
            <a:pPr marL="0" lvl="0" indent="0" algn="l" rtl="0">
              <a:spcBef>
                <a:spcPts val="600"/>
              </a:spcBef>
              <a:spcAft>
                <a:spcPts val="0"/>
              </a:spcAft>
              <a:buClr>
                <a:schemeClr val="dk1"/>
              </a:buClr>
              <a:buSzPts val="1100"/>
              <a:buFont typeface="Arial"/>
              <a:buNone/>
            </a:pPr>
            <a:r>
              <a:rPr lang="en" sz="2400"/>
              <a:t>Senior Research Database Administrator</a:t>
            </a:r>
            <a:endParaRPr sz="2400"/>
          </a:p>
          <a:p>
            <a:pPr marL="0" lvl="0" indent="457200" algn="l" rtl="0">
              <a:spcBef>
                <a:spcPts val="600"/>
              </a:spcBef>
              <a:spcAft>
                <a:spcPts val="0"/>
              </a:spcAft>
              <a:buClr>
                <a:schemeClr val="dk1"/>
              </a:buClr>
              <a:buSzPts val="1100"/>
              <a:buFont typeface="Arial"/>
              <a:buNone/>
            </a:pPr>
            <a:r>
              <a:rPr lang="en" sz="2400"/>
              <a:t>Github: </a:t>
            </a:r>
            <a:r>
              <a:rPr lang="en" sz="2400" u="sng">
                <a:solidFill>
                  <a:schemeClr val="hlink"/>
                </a:solidFill>
                <a:hlinkClick r:id="rId4"/>
              </a:rPr>
              <a:t>@jeefy</a:t>
            </a:r>
            <a:endParaRPr sz="2400"/>
          </a:p>
          <a:p>
            <a:pPr marL="0" lvl="0" indent="457200" algn="l" rtl="0">
              <a:spcBef>
                <a:spcPts val="600"/>
              </a:spcBef>
              <a:spcAft>
                <a:spcPts val="0"/>
              </a:spcAft>
              <a:buClr>
                <a:schemeClr val="dk1"/>
              </a:buClr>
              <a:buSzPts val="1100"/>
              <a:buFont typeface="Arial"/>
              <a:buNone/>
            </a:pPr>
            <a:r>
              <a:rPr lang="en" sz="2400"/>
              <a:t>Twitter: </a:t>
            </a:r>
            <a:r>
              <a:rPr lang="en" sz="2400" u="sng">
                <a:solidFill>
                  <a:schemeClr val="hlink"/>
                </a:solidFill>
                <a:hlinkClick r:id="rId5"/>
              </a:rPr>
              <a:t>@jeefy</a:t>
            </a:r>
            <a:endParaRPr sz="2400"/>
          </a:p>
          <a:p>
            <a:pPr marL="0" lvl="0" indent="45720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sz="2400"/>
          </a:p>
          <a:p>
            <a:pPr marL="0" lvl="0" indent="0" algn="l" rtl="0">
              <a:spcBef>
                <a:spcPts val="600"/>
              </a:spcBef>
              <a:spcAft>
                <a:spcPts val="0"/>
              </a:spcAft>
              <a:buNone/>
            </a:pPr>
            <a:endParaRPr sz="1800"/>
          </a:p>
          <a:p>
            <a:pPr marL="0" lvl="0" indent="0" algn="l" rtl="0">
              <a:spcBef>
                <a:spcPts val="600"/>
              </a:spcBef>
              <a:spcAft>
                <a:spcPts val="0"/>
              </a:spcAft>
              <a:buClr>
                <a:schemeClr val="dk1"/>
              </a:buClr>
              <a:buSzPts val="1100"/>
              <a:buFont typeface="Arial"/>
              <a:buNone/>
            </a:pPr>
            <a:endParaRPr sz="1800"/>
          </a:p>
          <a:p>
            <a:pPr marL="457200" lvl="0" indent="457200" algn="l" rtl="0">
              <a:spcBef>
                <a:spcPts val="600"/>
              </a:spcBef>
              <a:spcAft>
                <a:spcPts val="0"/>
              </a:spcAft>
              <a:buClr>
                <a:schemeClr val="dk1"/>
              </a:buClr>
              <a:buSzPts val="1100"/>
              <a:buFont typeface="Arial"/>
              <a:buNone/>
            </a:pPr>
            <a:endParaRPr sz="1800"/>
          </a:p>
          <a:p>
            <a:pPr marL="0" lvl="0" indent="0" algn="l" rtl="0">
              <a:spcBef>
                <a:spcPts val="600"/>
              </a:spcBef>
              <a:spcAft>
                <a:spcPts val="0"/>
              </a:spcAft>
              <a:buNone/>
            </a:pPr>
            <a:endParaRPr/>
          </a:p>
        </p:txBody>
      </p:sp>
      <p:pic>
        <p:nvPicPr>
          <p:cNvPr id="99" name="Google Shape;99;p15"/>
          <p:cNvPicPr preferRelativeResize="0"/>
          <p:nvPr/>
        </p:nvPicPr>
        <p:blipFill>
          <a:blip r:embed="rId6">
            <a:alphaModFix/>
          </a:blip>
          <a:stretch>
            <a:fillRect/>
          </a:stretch>
        </p:blipFill>
        <p:spPr>
          <a:xfrm>
            <a:off x="6684675" y="1423788"/>
            <a:ext cx="1270475" cy="1270475"/>
          </a:xfrm>
          <a:prstGeom prst="rect">
            <a:avLst/>
          </a:prstGeom>
          <a:noFill/>
          <a:ln>
            <a:noFill/>
          </a:ln>
        </p:spPr>
      </p:pic>
      <p:pic>
        <p:nvPicPr>
          <p:cNvPr id="100" name="Google Shape;100;p15"/>
          <p:cNvPicPr preferRelativeResize="0"/>
          <p:nvPr/>
        </p:nvPicPr>
        <p:blipFill rotWithShape="1">
          <a:blip r:embed="rId7">
            <a:alphaModFix/>
          </a:blip>
          <a:srcRect b="5320"/>
          <a:stretch/>
        </p:blipFill>
        <p:spPr>
          <a:xfrm>
            <a:off x="0" y="3786599"/>
            <a:ext cx="1433100" cy="1356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 Expression - YAML</a:t>
            </a:r>
            <a:endParaRPr/>
          </a:p>
        </p:txBody>
      </p:sp>
      <p:sp>
        <p:nvSpPr>
          <p:cNvPr id="457" name="Google Shape;457;p69"/>
          <p:cNvSpPr txBox="1">
            <a:spLocks noGrp="1"/>
          </p:cNvSpPr>
          <p:nvPr>
            <p:ph type="body" idx="1"/>
          </p:nvPr>
        </p:nvSpPr>
        <p:spPr>
          <a:xfrm>
            <a:off x="3117600" y="1278275"/>
            <a:ext cx="2908800" cy="37257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yaml</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container2</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alpine</a:t>
            </a:r>
            <a:endParaRPr sz="1600">
              <a:solidFill>
                <a:srgbClr val="CC0000"/>
              </a:solidFill>
              <a:latin typeface="Roboto Mono"/>
              <a:ea typeface="Roboto Mono"/>
              <a:cs typeface="Roboto Mono"/>
              <a:sym typeface="Roboto Mono"/>
            </a:endParaRPr>
          </a:p>
        </p:txBody>
      </p:sp>
      <p:sp>
        <p:nvSpPr>
          <p:cNvPr id="458" name="Google Shape;458;p69"/>
          <p:cNvSpPr txBox="1"/>
          <p:nvPr/>
        </p:nvSpPr>
        <p:spPr>
          <a:xfrm>
            <a:off x="6960075" y="3694800"/>
            <a:ext cx="3750300" cy="4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cxnSp>
        <p:nvCxnSpPr>
          <p:cNvPr id="463" name="Google Shape;463;p70"/>
          <p:cNvCxnSpPr>
            <a:stCxn id="464" idx="3"/>
            <a:endCxn id="465" idx="1"/>
          </p:cNvCxnSpPr>
          <p:nvPr/>
        </p:nvCxnSpPr>
        <p:spPr>
          <a:xfrm>
            <a:off x="5970525" y="3349725"/>
            <a:ext cx="904800" cy="481800"/>
          </a:xfrm>
          <a:prstGeom prst="straightConnector1">
            <a:avLst/>
          </a:prstGeom>
          <a:noFill/>
          <a:ln w="28575" cap="flat" cmpd="sng">
            <a:solidFill>
              <a:srgbClr val="000000"/>
            </a:solidFill>
            <a:prstDash val="solid"/>
            <a:round/>
            <a:headEnd type="none" w="med" len="med"/>
            <a:tailEnd type="none" w="med" len="med"/>
          </a:ln>
        </p:spPr>
      </p:cxnSp>
      <p:sp>
        <p:nvSpPr>
          <p:cNvPr id="466" name="Google Shape;466;p7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 Expression - YAML</a:t>
            </a:r>
            <a:endParaRPr/>
          </a:p>
        </p:txBody>
      </p:sp>
      <p:sp>
        <p:nvSpPr>
          <p:cNvPr id="467" name="Google Shape;467;p70"/>
          <p:cNvSpPr txBox="1">
            <a:spLocks noGrp="1"/>
          </p:cNvSpPr>
          <p:nvPr>
            <p:ph type="body" idx="1"/>
          </p:nvPr>
        </p:nvSpPr>
        <p:spPr>
          <a:xfrm>
            <a:off x="3117600" y="1278275"/>
            <a:ext cx="2908800" cy="37257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yaml</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container2</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alpine</a:t>
            </a:r>
            <a:endParaRPr sz="1600">
              <a:solidFill>
                <a:srgbClr val="CC0000"/>
              </a:solidFill>
              <a:latin typeface="Roboto Mono"/>
              <a:ea typeface="Roboto Mono"/>
              <a:cs typeface="Roboto Mono"/>
              <a:sym typeface="Roboto Mono"/>
            </a:endParaRPr>
          </a:p>
        </p:txBody>
      </p:sp>
      <p:cxnSp>
        <p:nvCxnSpPr>
          <p:cNvPr id="468" name="Google Shape;468;p70"/>
          <p:cNvCxnSpPr>
            <a:stCxn id="469" idx="3"/>
            <a:endCxn id="470" idx="1"/>
          </p:cNvCxnSpPr>
          <p:nvPr/>
        </p:nvCxnSpPr>
        <p:spPr>
          <a:xfrm rot="10800000" flipH="1">
            <a:off x="2038275" y="2113925"/>
            <a:ext cx="1032300" cy="262500"/>
          </a:xfrm>
          <a:prstGeom prst="straightConnector1">
            <a:avLst/>
          </a:prstGeom>
          <a:noFill/>
          <a:ln w="28575" cap="flat" cmpd="sng">
            <a:solidFill>
              <a:srgbClr val="000000"/>
            </a:solidFill>
            <a:prstDash val="solid"/>
            <a:round/>
            <a:headEnd type="none" w="med" len="med"/>
            <a:tailEnd type="none" w="med" len="med"/>
          </a:ln>
        </p:spPr>
      </p:cxnSp>
      <p:sp>
        <p:nvSpPr>
          <p:cNvPr id="464" name="Google Shape;464;p70"/>
          <p:cNvSpPr/>
          <p:nvPr/>
        </p:nvSpPr>
        <p:spPr>
          <a:xfrm>
            <a:off x="3347925" y="2627025"/>
            <a:ext cx="2622600" cy="1445400"/>
          </a:xfrm>
          <a:prstGeom prst="rect">
            <a:avLst/>
          </a:prstGeom>
          <a:noFill/>
          <a:ln w="381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70"/>
          <p:cNvSpPr txBox="1"/>
          <p:nvPr/>
        </p:nvSpPr>
        <p:spPr>
          <a:xfrm>
            <a:off x="6960075" y="3694800"/>
            <a:ext cx="3750300" cy="4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5" name="Google Shape;465;p70"/>
          <p:cNvSpPr txBox="1"/>
          <p:nvPr/>
        </p:nvSpPr>
        <p:spPr>
          <a:xfrm>
            <a:off x="6875450" y="3440875"/>
            <a:ext cx="1074300" cy="7812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t>Sequence</a:t>
            </a:r>
            <a:br>
              <a:rPr lang="en" b="1"/>
            </a:br>
            <a:r>
              <a:rPr lang="en" b="1"/>
              <a:t>Array</a:t>
            </a:r>
            <a:br>
              <a:rPr lang="en" b="1"/>
            </a:br>
            <a:r>
              <a:rPr lang="en" b="1"/>
              <a:t>List</a:t>
            </a:r>
            <a:endParaRPr b="1"/>
          </a:p>
        </p:txBody>
      </p:sp>
      <p:sp>
        <p:nvSpPr>
          <p:cNvPr id="470" name="Google Shape;470;p70"/>
          <p:cNvSpPr/>
          <p:nvPr/>
        </p:nvSpPr>
        <p:spPr>
          <a:xfrm>
            <a:off x="3070600" y="1854900"/>
            <a:ext cx="1816500" cy="518100"/>
          </a:xfrm>
          <a:prstGeom prst="rect">
            <a:avLst/>
          </a:prstGeom>
          <a:noFill/>
          <a:ln w="38100"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0"/>
          <p:cNvSpPr txBox="1"/>
          <p:nvPr/>
        </p:nvSpPr>
        <p:spPr>
          <a:xfrm>
            <a:off x="918075" y="1914125"/>
            <a:ext cx="1120200" cy="9246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t>Mapping</a:t>
            </a:r>
            <a:br>
              <a:rPr lang="en" b="1"/>
            </a:br>
            <a:r>
              <a:rPr lang="en" b="1"/>
              <a:t>Hash</a:t>
            </a:r>
            <a:br>
              <a:rPr lang="en" b="1"/>
            </a:br>
            <a:r>
              <a:rPr lang="en" b="1"/>
              <a:t>Dictionary</a:t>
            </a:r>
            <a:endParaRPr b="1"/>
          </a:p>
        </p:txBody>
      </p:sp>
      <p:sp>
        <p:nvSpPr>
          <p:cNvPr id="472" name="Google Shape;472;p70"/>
          <p:cNvSpPr/>
          <p:nvPr/>
        </p:nvSpPr>
        <p:spPr>
          <a:xfrm>
            <a:off x="4603275" y="1278275"/>
            <a:ext cx="436200" cy="437400"/>
          </a:xfrm>
          <a:prstGeom prst="rect">
            <a:avLst/>
          </a:prstGeom>
          <a:noFill/>
          <a:ln w="38100"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0"/>
          <p:cNvSpPr txBox="1"/>
          <p:nvPr/>
        </p:nvSpPr>
        <p:spPr>
          <a:xfrm>
            <a:off x="6250400" y="1715550"/>
            <a:ext cx="3750300" cy="4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4" name="Google Shape;474;p70"/>
          <p:cNvSpPr txBox="1"/>
          <p:nvPr/>
        </p:nvSpPr>
        <p:spPr>
          <a:xfrm>
            <a:off x="6126700" y="1806700"/>
            <a:ext cx="3750300" cy="4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70"/>
          <p:cNvSpPr txBox="1"/>
          <p:nvPr/>
        </p:nvSpPr>
        <p:spPr>
          <a:xfrm>
            <a:off x="6517325" y="1604850"/>
            <a:ext cx="761700" cy="437400"/>
          </a:xfrm>
          <a:prstGeom prst="rect">
            <a:avLst/>
          </a:prstGeom>
          <a:solidFill>
            <a:srgbClr val="9FC5E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Scalar</a:t>
            </a:r>
            <a:endParaRPr b="1"/>
          </a:p>
        </p:txBody>
      </p:sp>
      <p:cxnSp>
        <p:nvCxnSpPr>
          <p:cNvPr id="476" name="Google Shape;476;p70"/>
          <p:cNvCxnSpPr>
            <a:stCxn id="475" idx="1"/>
            <a:endCxn id="472" idx="3"/>
          </p:cNvCxnSpPr>
          <p:nvPr/>
        </p:nvCxnSpPr>
        <p:spPr>
          <a:xfrm rot="10800000">
            <a:off x="5039525" y="1496850"/>
            <a:ext cx="1477800" cy="326700"/>
          </a:xfrm>
          <a:prstGeom prst="straightConnector1">
            <a:avLst/>
          </a:prstGeom>
          <a:noFill/>
          <a:ln w="28575" cap="flat" cmpd="sng">
            <a:solidFill>
              <a:srgbClr val="000000"/>
            </a:solidFill>
            <a:prstDash val="solid"/>
            <a:round/>
            <a:headEnd type="none" w="med" len="med"/>
            <a:tailEnd type="non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YAML vs JSON</a:t>
            </a:r>
            <a:endParaRPr/>
          </a:p>
        </p:txBody>
      </p:sp>
      <p:sp>
        <p:nvSpPr>
          <p:cNvPr id="482" name="Google Shape;482;p71"/>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pod-example</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a:p>
            <a:pPr marL="0" lvl="0" indent="0" algn="l" rtl="0">
              <a:spcBef>
                <a:spcPts val="600"/>
              </a:spcBef>
              <a:spcAft>
                <a:spcPts val="0"/>
              </a:spcAft>
              <a:buNone/>
            </a:pPr>
            <a:endParaRPr/>
          </a:p>
        </p:txBody>
      </p:sp>
      <p:sp>
        <p:nvSpPr>
          <p:cNvPr id="483" name="Google Shape;483;p71"/>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rgbClr val="1155CC"/>
                </a:solidFill>
              </a:rPr>
              <a:t>{</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"apiVersion": "</a:t>
            </a:r>
            <a:r>
              <a:rPr lang="en" sz="1400">
                <a:solidFill>
                  <a:srgbClr val="CC0000"/>
                </a:solidFill>
              </a:rPr>
              <a:t>v1</a:t>
            </a:r>
            <a:r>
              <a:rPr lang="en" sz="1400">
                <a:solidFill>
                  <a:srgbClr val="1155CC"/>
                </a:solidFill>
              </a:rPr>
              <a:t>",</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"kind": "</a:t>
            </a:r>
            <a:r>
              <a:rPr lang="en" sz="1400">
                <a:solidFill>
                  <a:srgbClr val="CC0000"/>
                </a:solidFill>
              </a:rPr>
              <a:t>Pod</a:t>
            </a:r>
            <a:r>
              <a:rPr lang="en" sz="1400">
                <a:solidFill>
                  <a:srgbClr val="1155CC"/>
                </a:solidFill>
              </a:rPr>
              <a:t>",</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"metadata": {</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"name": "</a:t>
            </a:r>
            <a:r>
              <a:rPr lang="en" sz="1400">
                <a:solidFill>
                  <a:srgbClr val="CC0000"/>
                </a:solidFill>
              </a:rPr>
              <a:t>pod-example</a:t>
            </a:r>
            <a:r>
              <a:rPr lang="en" sz="1400">
                <a:solidFill>
                  <a:srgbClr val="1155CC"/>
                </a:solidFill>
              </a:rPr>
              <a:t>"</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"spec": {</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"containers": [</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"name": "</a:t>
            </a:r>
            <a:r>
              <a:rPr lang="en" sz="1400">
                <a:solidFill>
                  <a:srgbClr val="CC0000"/>
                </a:solidFill>
              </a:rPr>
              <a:t>nginx</a:t>
            </a:r>
            <a:r>
              <a:rPr lang="en" sz="1400">
                <a:solidFill>
                  <a:srgbClr val="1155CC"/>
                </a:solidFill>
              </a:rPr>
              <a:t>",</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"image": "</a:t>
            </a:r>
            <a:r>
              <a:rPr lang="en" sz="1400">
                <a:solidFill>
                  <a:srgbClr val="CC0000"/>
                </a:solidFill>
              </a:rPr>
              <a:t>nginx:stable-alpine</a:t>
            </a:r>
            <a:r>
              <a:rPr lang="en" sz="1400">
                <a:solidFill>
                  <a:srgbClr val="1155CC"/>
                </a:solidFill>
              </a:rPr>
              <a:t>",</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"ports": [ { "containerPort": </a:t>
            </a:r>
            <a:r>
              <a:rPr lang="en" sz="1400">
                <a:solidFill>
                  <a:srgbClr val="CC0000"/>
                </a:solidFill>
              </a:rPr>
              <a:t>80 </a:t>
            </a:r>
            <a:r>
              <a:rPr lang="en" sz="1400">
                <a:solidFill>
                  <a:srgbClr val="1155CC"/>
                </a:solidFill>
              </a:rPr>
              <a:t>} ]</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a:t>
            </a:r>
            <a:endParaRPr sz="1400">
              <a:solidFill>
                <a:srgbClr val="1155CC"/>
              </a:solidFill>
            </a:endParaRPr>
          </a:p>
          <a:p>
            <a:pPr marL="0" lvl="0" indent="0" algn="l" rtl="0">
              <a:spcBef>
                <a:spcPts val="0"/>
              </a:spcBef>
              <a:spcAft>
                <a:spcPts val="0"/>
              </a:spcAft>
              <a:buNone/>
            </a:pPr>
            <a:endParaRPr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 Model - Workloads</a:t>
            </a:r>
            <a:endParaRPr/>
          </a:p>
        </p:txBody>
      </p:sp>
      <p:sp>
        <p:nvSpPr>
          <p:cNvPr id="489" name="Google Shape;489;p72"/>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Workload related objects within Kubernetes have an additional two nested fields </a:t>
            </a:r>
            <a:r>
              <a:rPr lang="en">
                <a:solidFill>
                  <a:srgbClr val="1155CC"/>
                </a:solidFill>
                <a:latin typeface="Roboto Mono"/>
                <a:ea typeface="Roboto Mono"/>
                <a:cs typeface="Roboto Mono"/>
                <a:sym typeface="Roboto Mono"/>
              </a:rPr>
              <a:t>spec</a:t>
            </a:r>
            <a:r>
              <a:rPr lang="en"/>
              <a:t> and </a:t>
            </a:r>
            <a:r>
              <a:rPr lang="en">
                <a:solidFill>
                  <a:srgbClr val="1155CC"/>
                </a:solidFill>
                <a:latin typeface="Roboto Mono"/>
                <a:ea typeface="Roboto Mono"/>
                <a:cs typeface="Roboto Mono"/>
                <a:sym typeface="Roboto Mono"/>
              </a:rPr>
              <a:t>status</a:t>
            </a:r>
            <a:r>
              <a:rPr lang="en"/>
              <a:t>.</a:t>
            </a:r>
            <a:endParaRPr/>
          </a:p>
          <a:p>
            <a:pPr marL="914400" lvl="1" indent="-381000" algn="l" rtl="0">
              <a:spcBef>
                <a:spcPts val="1000"/>
              </a:spcBef>
              <a:spcAft>
                <a:spcPts val="0"/>
              </a:spcAft>
              <a:buSzPts val="2400"/>
              <a:buChar char="○"/>
            </a:pPr>
            <a:r>
              <a:rPr lang="en" sz="2400">
                <a:solidFill>
                  <a:srgbClr val="1155CC"/>
                </a:solidFill>
                <a:latin typeface="Roboto Mono"/>
                <a:ea typeface="Roboto Mono"/>
                <a:cs typeface="Roboto Mono"/>
                <a:sym typeface="Roboto Mono"/>
              </a:rPr>
              <a:t>spec </a:t>
            </a:r>
            <a:r>
              <a:rPr lang="en" sz="2400"/>
              <a:t>- Describes the </a:t>
            </a:r>
            <a:r>
              <a:rPr lang="en" sz="2400" b="1"/>
              <a:t>desired state</a:t>
            </a:r>
            <a:r>
              <a:rPr lang="en" sz="2400"/>
              <a:t> or </a:t>
            </a:r>
            <a:r>
              <a:rPr lang="en" sz="2400" b="1"/>
              <a:t>configuration</a:t>
            </a:r>
            <a:r>
              <a:rPr lang="en" sz="2400"/>
              <a:t> of the object to be created.</a:t>
            </a:r>
            <a:endParaRPr/>
          </a:p>
          <a:p>
            <a:pPr marL="914400" lvl="1" indent="-381000" algn="l" rtl="0">
              <a:spcBef>
                <a:spcPts val="1000"/>
              </a:spcBef>
              <a:spcAft>
                <a:spcPts val="1000"/>
              </a:spcAft>
              <a:buSzPts val="2400"/>
              <a:buChar char="○"/>
            </a:pPr>
            <a:r>
              <a:rPr lang="en" sz="2400">
                <a:solidFill>
                  <a:srgbClr val="1155CC"/>
                </a:solidFill>
                <a:latin typeface="Roboto Mono"/>
                <a:ea typeface="Roboto Mono"/>
                <a:cs typeface="Roboto Mono"/>
                <a:sym typeface="Roboto Mono"/>
              </a:rPr>
              <a:t>status </a:t>
            </a:r>
            <a:r>
              <a:rPr lang="en" sz="2400"/>
              <a:t>- Is managed by Kubernetes and describes the </a:t>
            </a:r>
            <a:r>
              <a:rPr lang="en" sz="2400" b="1"/>
              <a:t>actual</a:t>
            </a:r>
            <a:r>
              <a:rPr lang="en" b="1"/>
              <a:t> </a:t>
            </a:r>
            <a:r>
              <a:rPr lang="en" sz="2400" b="1"/>
              <a:t>state</a:t>
            </a:r>
            <a:r>
              <a:rPr lang="en" sz="2400"/>
              <a:t> of the object and its history. </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Workload Object Example</a:t>
            </a:r>
            <a:endParaRPr/>
          </a:p>
        </p:txBody>
      </p:sp>
      <p:sp>
        <p:nvSpPr>
          <p:cNvPr id="495" name="Google Shape;495;p73"/>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0000"/>
                </a:solidFill>
              </a:rPr>
              <a:t>Example Object</a:t>
            </a:r>
            <a:br>
              <a:rPr lang="en" sz="1400">
                <a:solidFill>
                  <a:srgbClr val="1155CC"/>
                </a:solidFill>
                <a:latin typeface="Roboto Mono"/>
                <a:ea typeface="Roboto Mono"/>
                <a:cs typeface="Roboto Mono"/>
                <a:sym typeface="Roboto Mono"/>
              </a:rPr>
            </a:br>
            <a:endParaRPr sz="14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pod-example</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p:txBody>
      </p:sp>
      <p:sp>
        <p:nvSpPr>
          <p:cNvPr id="496" name="Google Shape;496;p73"/>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Example Status Snippet</a:t>
            </a:r>
            <a:endParaRPr sz="1000" b="1">
              <a:solidFill>
                <a:srgbClr val="1155CC"/>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status:</a:t>
            </a:r>
            <a:endParaRPr sz="1000">
              <a:solidFill>
                <a:srgbClr val="1155CC"/>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conditions:</a:t>
            </a:r>
            <a:endParaRPr sz="1000">
              <a:solidFill>
                <a:srgbClr val="1155CC"/>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lastProbeTime: </a:t>
            </a:r>
            <a:r>
              <a:rPr lang="en" sz="1000">
                <a:solidFill>
                  <a:srgbClr val="CC0000"/>
                </a:solidFill>
                <a:latin typeface="Roboto Mono"/>
                <a:ea typeface="Roboto Mono"/>
                <a:cs typeface="Roboto Mono"/>
                <a:sym typeface="Roboto Mono"/>
              </a:rPr>
              <a:t>null</a:t>
            </a:r>
            <a:endParaRPr sz="1000">
              <a:solidFill>
                <a:srgbClr val="CC0000"/>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lastTransitionTime: </a:t>
            </a:r>
            <a:r>
              <a:rPr lang="en" sz="1000">
                <a:solidFill>
                  <a:srgbClr val="CC0000"/>
                </a:solidFill>
                <a:latin typeface="Roboto Mono"/>
                <a:ea typeface="Roboto Mono"/>
                <a:cs typeface="Roboto Mono"/>
                <a:sym typeface="Roboto Mono"/>
              </a:rPr>
              <a:t>2018-02-14T14:15:52Z</a:t>
            </a:r>
            <a:endParaRPr sz="1000">
              <a:solidFill>
                <a:srgbClr val="CC0000"/>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status: </a:t>
            </a:r>
            <a:r>
              <a:rPr lang="en" sz="1000">
                <a:solidFill>
                  <a:srgbClr val="CC0000"/>
                </a:solidFill>
                <a:latin typeface="Roboto Mono"/>
                <a:ea typeface="Roboto Mono"/>
                <a:cs typeface="Roboto Mono"/>
                <a:sym typeface="Roboto Mono"/>
              </a:rPr>
              <a:t>"True"</a:t>
            </a:r>
            <a:endParaRPr sz="1000">
              <a:solidFill>
                <a:srgbClr val="CC0000"/>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type: </a:t>
            </a:r>
            <a:r>
              <a:rPr lang="en" sz="1000">
                <a:solidFill>
                  <a:srgbClr val="CC0000"/>
                </a:solidFill>
                <a:latin typeface="Roboto Mono"/>
                <a:ea typeface="Roboto Mono"/>
                <a:cs typeface="Roboto Mono"/>
                <a:sym typeface="Roboto Mono"/>
              </a:rPr>
              <a:t>Ready</a:t>
            </a:r>
            <a:endParaRPr sz="1000">
              <a:solidFill>
                <a:srgbClr val="1155CC"/>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lastProbeTime: </a:t>
            </a:r>
            <a:r>
              <a:rPr lang="en" sz="1000">
                <a:solidFill>
                  <a:srgbClr val="CC0000"/>
                </a:solidFill>
                <a:latin typeface="Roboto Mono"/>
                <a:ea typeface="Roboto Mono"/>
                <a:cs typeface="Roboto Mono"/>
                <a:sym typeface="Roboto Mono"/>
              </a:rPr>
              <a:t>null</a:t>
            </a:r>
            <a:endParaRPr sz="1000">
              <a:solidFill>
                <a:srgbClr val="CC0000"/>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lastTransitionTime: </a:t>
            </a:r>
            <a:r>
              <a:rPr lang="en" sz="1000">
                <a:solidFill>
                  <a:srgbClr val="CC0000"/>
                </a:solidFill>
                <a:latin typeface="Roboto Mono"/>
                <a:ea typeface="Roboto Mono"/>
                <a:cs typeface="Roboto Mono"/>
                <a:sym typeface="Roboto Mono"/>
              </a:rPr>
              <a:t>2018-02-14T14:15:49Z</a:t>
            </a:r>
            <a:endParaRPr sz="1000">
              <a:solidFill>
                <a:srgbClr val="CC0000"/>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status: </a:t>
            </a:r>
            <a:r>
              <a:rPr lang="en" sz="1000">
                <a:solidFill>
                  <a:srgbClr val="CC0000"/>
                </a:solidFill>
                <a:latin typeface="Roboto Mono"/>
                <a:ea typeface="Roboto Mono"/>
                <a:cs typeface="Roboto Mono"/>
                <a:sym typeface="Roboto Mono"/>
              </a:rPr>
              <a:t>"True"</a:t>
            </a:r>
            <a:endParaRPr sz="1000">
              <a:solidFill>
                <a:srgbClr val="CC0000"/>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type: </a:t>
            </a:r>
            <a:r>
              <a:rPr lang="en" sz="1000">
                <a:solidFill>
                  <a:srgbClr val="CC0000"/>
                </a:solidFill>
                <a:latin typeface="Roboto Mono"/>
                <a:ea typeface="Roboto Mono"/>
                <a:cs typeface="Roboto Mono"/>
                <a:sym typeface="Roboto Mono"/>
              </a:rPr>
              <a:t>Initialized</a:t>
            </a:r>
            <a:endParaRPr sz="1000">
              <a:solidFill>
                <a:srgbClr val="CC0000"/>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lastProbeTime: </a:t>
            </a:r>
            <a:r>
              <a:rPr lang="en" sz="1000">
                <a:solidFill>
                  <a:srgbClr val="CC0000"/>
                </a:solidFill>
                <a:latin typeface="Roboto Mono"/>
                <a:ea typeface="Roboto Mono"/>
                <a:cs typeface="Roboto Mono"/>
                <a:sym typeface="Roboto Mono"/>
              </a:rPr>
              <a:t>null</a:t>
            </a:r>
            <a:endParaRPr sz="1000">
              <a:solidFill>
                <a:srgbClr val="CC0000"/>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lastTransitionTime: </a:t>
            </a:r>
            <a:r>
              <a:rPr lang="en" sz="1000">
                <a:solidFill>
                  <a:srgbClr val="CC0000"/>
                </a:solidFill>
                <a:latin typeface="Roboto Mono"/>
                <a:ea typeface="Roboto Mono"/>
                <a:cs typeface="Roboto Mono"/>
                <a:sym typeface="Roboto Mono"/>
              </a:rPr>
              <a:t>2018-02-14T14:15:49Z</a:t>
            </a:r>
            <a:endParaRPr sz="1000">
              <a:solidFill>
                <a:srgbClr val="CC0000"/>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status: </a:t>
            </a:r>
            <a:r>
              <a:rPr lang="en" sz="1000">
                <a:solidFill>
                  <a:srgbClr val="CC0000"/>
                </a:solidFill>
                <a:latin typeface="Roboto Mono"/>
                <a:ea typeface="Roboto Mono"/>
                <a:cs typeface="Roboto Mono"/>
                <a:sym typeface="Roboto Mono"/>
              </a:rPr>
              <a:t>"True"</a:t>
            </a:r>
            <a:endParaRPr sz="1000">
              <a:solidFill>
                <a:srgbClr val="CC0000"/>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type: </a:t>
            </a:r>
            <a:r>
              <a:rPr lang="en" sz="1000">
                <a:solidFill>
                  <a:srgbClr val="CC0000"/>
                </a:solidFill>
                <a:latin typeface="Roboto Mono"/>
                <a:ea typeface="Roboto Mono"/>
                <a:cs typeface="Roboto Mono"/>
                <a:sym typeface="Roboto Mono"/>
              </a:rPr>
              <a:t>PodScheduled</a:t>
            </a:r>
            <a:endParaRPr sz="800">
              <a:solidFill>
                <a:srgbClr val="1155CC"/>
              </a:solidFill>
              <a:latin typeface="Roboto Mono"/>
              <a:ea typeface="Roboto Mono"/>
              <a:cs typeface="Roboto Mono"/>
              <a:sym typeface="Roboto Mono"/>
            </a:endParaRPr>
          </a:p>
          <a:p>
            <a:pPr marL="0" lvl="0" indent="0" algn="l" rtl="0">
              <a:spcBef>
                <a:spcPts val="600"/>
              </a:spcBef>
              <a:spcAft>
                <a:spcPts val="0"/>
              </a:spcAft>
              <a:buNone/>
            </a:pPr>
            <a:endParaRPr sz="1000">
              <a:latin typeface="Roboto Mono"/>
              <a:ea typeface="Roboto Mono"/>
              <a:cs typeface="Roboto Mono"/>
              <a:sym typeface="Roboto Mon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4"/>
          <p:cNvSpPr txBox="1">
            <a:spLocks noGrp="1"/>
          </p:cNvSpPr>
          <p:nvPr>
            <p:ph type="body" idx="1"/>
          </p:nvPr>
        </p:nvSpPr>
        <p:spPr>
          <a:xfrm>
            <a:off x="309600" y="11435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github.com/mrbobbytables/k8s-intro-tutorials/blob/master/cli</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502" name="Google Shape;502;p74"/>
          <p:cNvSpPr txBox="1">
            <a:spLocks noGrp="1"/>
          </p:cNvSpPr>
          <p:nvPr>
            <p:ph type="ctrTitle"/>
          </p:nvPr>
        </p:nvSpPr>
        <p:spPr>
          <a:xfrm>
            <a:off x="309600" y="2287550"/>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Using the API</a:t>
            </a:r>
            <a:endParaRPr/>
          </a:p>
        </p:txBody>
      </p:sp>
      <p:sp>
        <p:nvSpPr>
          <p:cNvPr id="503" name="Google Shape;503;p74"/>
          <p:cNvSpPr txBox="1"/>
          <p:nvPr/>
        </p:nvSpPr>
        <p:spPr>
          <a:xfrm>
            <a:off x="1443925" y="3478875"/>
            <a:ext cx="2129100" cy="43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(aka, using the CLI)</a:t>
            </a:r>
            <a:endParaRPr>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5"/>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Concepts and Resources</a:t>
            </a:r>
            <a:endParaRPr/>
          </a:p>
          <a:p>
            <a:pPr marL="0" lvl="0" indent="0" algn="l" rtl="0">
              <a:spcBef>
                <a:spcPts val="0"/>
              </a:spcBef>
              <a:spcAft>
                <a:spcPts val="0"/>
              </a:spcAft>
              <a:buNone/>
            </a:pPr>
            <a:endParaRPr/>
          </a:p>
        </p:txBody>
      </p:sp>
      <p:sp>
        <p:nvSpPr>
          <p:cNvPr id="509" name="Google Shape;509;p75"/>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Core</a:t>
            </a:r>
            <a:endParaRPr/>
          </a:p>
          <a:p>
            <a:pPr marL="0" lvl="0" indent="0" algn="ctr" rtl="0">
              <a:spcBef>
                <a:spcPts val="0"/>
              </a:spcBef>
              <a:spcAft>
                <a:spcPts val="0"/>
              </a:spcAft>
              <a:buNone/>
            </a:pPr>
            <a:r>
              <a:rPr lang="en"/>
              <a:t>Objects</a:t>
            </a:r>
            <a:endParaRPr/>
          </a:p>
        </p:txBody>
      </p:sp>
      <p:sp>
        <p:nvSpPr>
          <p:cNvPr id="510" name="Google Shape;510;p75"/>
          <p:cNvSpPr txBox="1">
            <a:spLocks noGrp="1"/>
          </p:cNvSpPr>
          <p:nvPr>
            <p:ph type="ctrTitle"/>
          </p:nvPr>
        </p:nvSpPr>
        <p:spPr>
          <a:xfrm>
            <a:off x="4789800" y="892400"/>
            <a:ext cx="3087600" cy="29451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sz="2400"/>
              <a:t>Namespaces</a:t>
            </a:r>
            <a:endParaRPr sz="2400"/>
          </a:p>
          <a:p>
            <a:pPr marL="457200" lvl="0" indent="-381000" algn="l" rtl="0">
              <a:spcBef>
                <a:spcPts val="0"/>
              </a:spcBef>
              <a:spcAft>
                <a:spcPts val="0"/>
              </a:spcAft>
              <a:buSzPts val="2400"/>
              <a:buChar char="●"/>
            </a:pPr>
            <a:r>
              <a:rPr lang="en" sz="2400"/>
              <a:t>Pods</a:t>
            </a:r>
            <a:endParaRPr sz="2400"/>
          </a:p>
          <a:p>
            <a:pPr marL="457200" lvl="0" indent="-381000" algn="l" rtl="0">
              <a:spcBef>
                <a:spcPts val="0"/>
              </a:spcBef>
              <a:spcAft>
                <a:spcPts val="0"/>
              </a:spcAft>
              <a:buSzPts val="2400"/>
              <a:buChar char="●"/>
            </a:pPr>
            <a:r>
              <a:rPr lang="en" sz="2400"/>
              <a:t>Labels</a:t>
            </a:r>
            <a:endParaRPr sz="2400"/>
          </a:p>
          <a:p>
            <a:pPr marL="457200" lvl="0" indent="-381000" algn="l" rtl="0">
              <a:spcBef>
                <a:spcPts val="0"/>
              </a:spcBef>
              <a:spcAft>
                <a:spcPts val="0"/>
              </a:spcAft>
              <a:buSzPts val="2400"/>
              <a:buChar char="●"/>
            </a:pPr>
            <a:r>
              <a:rPr lang="en" sz="2400"/>
              <a:t>Selectors</a:t>
            </a:r>
            <a:endParaRPr sz="2400"/>
          </a:p>
          <a:p>
            <a:pPr marL="457200" lvl="0" indent="-381000" algn="l" rtl="0">
              <a:spcBef>
                <a:spcPts val="0"/>
              </a:spcBef>
              <a:spcAft>
                <a:spcPts val="0"/>
              </a:spcAft>
              <a:buSzPts val="2400"/>
              <a:buChar char="●"/>
            </a:pPr>
            <a:r>
              <a:rPr lang="en" sz="2400"/>
              <a:t>Services</a:t>
            </a:r>
            <a:endParaRPr sz="2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Core Concepts</a:t>
            </a:r>
            <a:endParaRPr/>
          </a:p>
        </p:txBody>
      </p:sp>
      <p:sp>
        <p:nvSpPr>
          <p:cNvPr id="516" name="Google Shape;516;p76"/>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Kubernetes has several core building blocks that make up the foundation of  their higher level components.</a:t>
            </a:r>
            <a:endParaRPr/>
          </a:p>
          <a:p>
            <a:pPr marL="0" lvl="0" indent="0" algn="l" rtl="0">
              <a:spcBef>
                <a:spcPts val="600"/>
              </a:spcBef>
              <a:spcAft>
                <a:spcPts val="0"/>
              </a:spcAft>
              <a:buNone/>
            </a:pPr>
            <a:endParaRPr/>
          </a:p>
          <a:p>
            <a:pPr marL="0" lvl="0" indent="0" algn="l" rtl="0">
              <a:spcBef>
                <a:spcPts val="600"/>
              </a:spcBef>
              <a:spcAft>
                <a:spcPts val="0"/>
              </a:spcAft>
              <a:buNone/>
            </a:pPr>
            <a:endParaRPr sz="2400"/>
          </a:p>
          <a:p>
            <a:pPr marL="0" lvl="0" indent="0" algn="l" rtl="0">
              <a:spcBef>
                <a:spcPts val="600"/>
              </a:spcBef>
              <a:spcAft>
                <a:spcPts val="0"/>
              </a:spcAft>
              <a:buNone/>
            </a:pPr>
            <a:endParaRPr sz="2400"/>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p:txBody>
      </p:sp>
      <p:sp>
        <p:nvSpPr>
          <p:cNvPr id="517" name="Google Shape;517;p76"/>
          <p:cNvSpPr txBox="1"/>
          <p:nvPr/>
        </p:nvSpPr>
        <p:spPr>
          <a:xfrm>
            <a:off x="2856600" y="2921650"/>
            <a:ext cx="3430800" cy="6039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Clr>
                <a:schemeClr val="dk1"/>
              </a:buClr>
              <a:buSzPts val="1100"/>
              <a:buFont typeface="Arial"/>
              <a:buNone/>
            </a:pPr>
            <a:r>
              <a:rPr lang="en" sz="4000" b="1">
                <a:solidFill>
                  <a:schemeClr val="dk1"/>
                </a:solidFill>
              </a:rPr>
              <a:t>Namespaces</a:t>
            </a:r>
            <a:endParaRPr sz="4000" b="1"/>
          </a:p>
        </p:txBody>
      </p:sp>
      <p:sp>
        <p:nvSpPr>
          <p:cNvPr id="518" name="Google Shape;518;p76"/>
          <p:cNvSpPr txBox="1"/>
          <p:nvPr/>
        </p:nvSpPr>
        <p:spPr>
          <a:xfrm>
            <a:off x="1883725" y="3593200"/>
            <a:ext cx="1815600" cy="6039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None/>
            </a:pPr>
            <a:r>
              <a:rPr lang="en" sz="4000" b="1">
                <a:solidFill>
                  <a:schemeClr val="dk1"/>
                </a:solidFill>
              </a:rPr>
              <a:t>Pods</a:t>
            </a:r>
            <a:endParaRPr sz="4000" b="1"/>
          </a:p>
        </p:txBody>
      </p:sp>
      <p:sp>
        <p:nvSpPr>
          <p:cNvPr id="519" name="Google Shape;519;p76"/>
          <p:cNvSpPr txBox="1"/>
          <p:nvPr/>
        </p:nvSpPr>
        <p:spPr>
          <a:xfrm>
            <a:off x="5321025" y="4239400"/>
            <a:ext cx="2490300" cy="5616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None/>
            </a:pPr>
            <a:r>
              <a:rPr lang="en" sz="4000" b="1">
                <a:solidFill>
                  <a:schemeClr val="dk1"/>
                </a:solidFill>
              </a:rPr>
              <a:t>Selectors</a:t>
            </a:r>
            <a:endParaRPr sz="4000" b="1"/>
          </a:p>
        </p:txBody>
      </p:sp>
      <p:sp>
        <p:nvSpPr>
          <p:cNvPr id="520" name="Google Shape;520;p76"/>
          <p:cNvSpPr txBox="1"/>
          <p:nvPr/>
        </p:nvSpPr>
        <p:spPr>
          <a:xfrm>
            <a:off x="5321025" y="3635500"/>
            <a:ext cx="2287200" cy="5616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None/>
            </a:pPr>
            <a:r>
              <a:rPr lang="en" sz="4000" b="1">
                <a:solidFill>
                  <a:schemeClr val="dk1"/>
                </a:solidFill>
              </a:rPr>
              <a:t>Services</a:t>
            </a:r>
            <a:endParaRPr sz="4000" b="1"/>
          </a:p>
        </p:txBody>
      </p:sp>
      <p:sp>
        <p:nvSpPr>
          <p:cNvPr id="521" name="Google Shape;521;p76"/>
          <p:cNvSpPr txBox="1"/>
          <p:nvPr/>
        </p:nvSpPr>
        <p:spPr>
          <a:xfrm>
            <a:off x="1883725" y="4197100"/>
            <a:ext cx="1815600" cy="6039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Clr>
                <a:schemeClr val="dk1"/>
              </a:buClr>
              <a:buSzPts val="1100"/>
              <a:buFont typeface="Arial"/>
              <a:buNone/>
            </a:pPr>
            <a:r>
              <a:rPr lang="en" sz="4000" b="1">
                <a:solidFill>
                  <a:schemeClr val="dk1"/>
                </a:solidFill>
              </a:rPr>
              <a:t>Labels</a:t>
            </a:r>
            <a:endParaRPr sz="4000"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7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Namespaces</a:t>
            </a:r>
            <a:endParaRPr/>
          </a:p>
        </p:txBody>
      </p:sp>
      <p:sp>
        <p:nvSpPr>
          <p:cNvPr id="527" name="Google Shape;527;p77"/>
          <p:cNvSpPr txBox="1">
            <a:spLocks noGrp="1"/>
          </p:cNvSpPr>
          <p:nvPr>
            <p:ph type="body" idx="1"/>
          </p:nvPr>
        </p:nvSpPr>
        <p:spPr>
          <a:xfrm>
            <a:off x="457200" y="1200150"/>
            <a:ext cx="8229600" cy="1572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400"/>
              <a:t>Namespaces are a logical cluster or environment, and are the primary method of partitioning a cluster or scoping access.</a:t>
            </a:r>
            <a:endParaRPr sz="2400"/>
          </a:p>
          <a:p>
            <a:pPr marL="0" lvl="0" indent="0" algn="l" rtl="0">
              <a:spcBef>
                <a:spcPts val="600"/>
              </a:spcBef>
              <a:spcAft>
                <a:spcPts val="0"/>
              </a:spcAft>
              <a:buNone/>
            </a:pPr>
            <a:endParaRPr/>
          </a:p>
        </p:txBody>
      </p:sp>
      <p:sp>
        <p:nvSpPr>
          <p:cNvPr id="528" name="Google Shape;528;p77"/>
          <p:cNvSpPr txBox="1">
            <a:spLocks noGrp="1"/>
          </p:cNvSpPr>
          <p:nvPr>
            <p:ph type="body" idx="2"/>
          </p:nvPr>
        </p:nvSpPr>
        <p:spPr>
          <a:xfrm>
            <a:off x="635575" y="2772950"/>
            <a:ext cx="2655600" cy="17124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Namespace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prod</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labels: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MyBigWebApp</a:t>
            </a:r>
            <a:br>
              <a:rPr lang="en" sz="1600">
                <a:solidFill>
                  <a:srgbClr val="1155CC"/>
                </a:solidFill>
                <a:latin typeface="Roboto Mono"/>
                <a:ea typeface="Roboto Mono"/>
                <a:cs typeface="Roboto Mono"/>
                <a:sym typeface="Roboto Mono"/>
              </a:rPr>
            </a:b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a:p>
            <a:pPr marL="0" lvl="0" indent="0" algn="l" rtl="0">
              <a:spcBef>
                <a:spcPts val="600"/>
              </a:spcBef>
              <a:spcAft>
                <a:spcPts val="0"/>
              </a:spcAft>
              <a:buNone/>
            </a:pPr>
            <a:endParaRPr/>
          </a:p>
        </p:txBody>
      </p:sp>
      <p:sp>
        <p:nvSpPr>
          <p:cNvPr id="529" name="Google Shape;529;p77"/>
          <p:cNvSpPr txBox="1">
            <a:spLocks noGrp="1"/>
          </p:cNvSpPr>
          <p:nvPr>
            <p:ph type="body" idx="2"/>
          </p:nvPr>
        </p:nvSpPr>
        <p:spPr>
          <a:xfrm>
            <a:off x="3716650" y="2772950"/>
            <a:ext cx="4724400" cy="17124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 kubectl get ns --show-labels</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NAME          STATUS    AGE       LABELS</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default       Active    11h       &lt;none&gt;</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kube-public   Active    11h       &lt;none&gt;</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kube-system   Active    11h       &lt;none&gt;</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prod          Active    6s        app=MyBigWebApp</a:t>
            </a:r>
            <a:endParaRPr sz="1200">
              <a:solidFill>
                <a:srgbClr val="274E13"/>
              </a:solidFill>
              <a:latin typeface="Roboto Mono"/>
              <a:ea typeface="Roboto Mono"/>
              <a:cs typeface="Roboto Mono"/>
              <a:sym typeface="Roboto Mon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Default Namespaces</a:t>
            </a:r>
            <a:endParaRPr/>
          </a:p>
        </p:txBody>
      </p:sp>
      <p:sp>
        <p:nvSpPr>
          <p:cNvPr id="535" name="Google Shape;535;p78"/>
          <p:cNvSpPr txBox="1">
            <a:spLocks noGrp="1"/>
          </p:cNvSpPr>
          <p:nvPr>
            <p:ph type="body" idx="4294967295"/>
          </p:nvPr>
        </p:nvSpPr>
        <p:spPr>
          <a:xfrm>
            <a:off x="4692300" y="1448450"/>
            <a:ext cx="3994500" cy="13305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 kubectl get ns --show-labels</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NAME          STATUS    AGE       LABELS</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default       Active    11h       &lt;none&gt;</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kube-public   Active    11h       &lt;none&gt;</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kube-system   Active    11h       &lt;none&gt;</a:t>
            </a:r>
            <a:endParaRPr>
              <a:solidFill>
                <a:srgbClr val="783F04"/>
              </a:solidFill>
            </a:endParaRPr>
          </a:p>
        </p:txBody>
      </p:sp>
      <p:sp>
        <p:nvSpPr>
          <p:cNvPr id="536" name="Google Shape;536;p78"/>
          <p:cNvSpPr txBox="1">
            <a:spLocks noGrp="1"/>
          </p:cNvSpPr>
          <p:nvPr>
            <p:ph type="body" idx="1"/>
          </p:nvPr>
        </p:nvSpPr>
        <p:spPr>
          <a:xfrm>
            <a:off x="457200" y="1200150"/>
            <a:ext cx="4235100" cy="13305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b="1">
                <a:solidFill>
                  <a:srgbClr val="1155CC"/>
                </a:solidFill>
                <a:latin typeface="Roboto Mono"/>
                <a:ea typeface="Roboto Mono"/>
                <a:cs typeface="Roboto Mono"/>
                <a:sym typeface="Roboto Mono"/>
              </a:rPr>
              <a:t>default</a:t>
            </a:r>
            <a:r>
              <a:rPr lang="en" sz="2400"/>
              <a:t>: The default namespace for any object without a namespace.</a:t>
            </a:r>
            <a:endParaRPr sz="2400"/>
          </a:p>
        </p:txBody>
      </p:sp>
      <p:sp>
        <p:nvSpPr>
          <p:cNvPr id="537" name="Google Shape;537;p78"/>
          <p:cNvSpPr txBox="1"/>
          <p:nvPr/>
        </p:nvSpPr>
        <p:spPr>
          <a:xfrm>
            <a:off x="457200" y="2381375"/>
            <a:ext cx="4235100" cy="590400"/>
          </a:xfrm>
          <a:prstGeom prst="rect">
            <a:avLst/>
          </a:prstGeom>
          <a:noFill/>
          <a:ln>
            <a:noFill/>
          </a:ln>
        </p:spPr>
        <p:txBody>
          <a:bodyPr spcFirstLastPara="1" wrap="square" lIns="91425" tIns="91425" rIns="91425" bIns="91425" anchor="t" anchorCtr="0">
            <a:noAutofit/>
          </a:bodyPr>
          <a:lstStyle/>
          <a:p>
            <a:pPr marL="457200" lvl="0" indent="-381000" algn="l" rtl="0">
              <a:spcBef>
                <a:spcPts val="600"/>
              </a:spcBef>
              <a:spcAft>
                <a:spcPts val="0"/>
              </a:spcAft>
              <a:buClr>
                <a:schemeClr val="dk1"/>
              </a:buClr>
              <a:buSzPts val="2400"/>
              <a:buChar char="●"/>
            </a:pPr>
            <a:r>
              <a:rPr lang="en" sz="2400" b="1">
                <a:solidFill>
                  <a:srgbClr val="1155CC"/>
                </a:solidFill>
                <a:latin typeface="Roboto Mono"/>
                <a:ea typeface="Roboto Mono"/>
                <a:cs typeface="Roboto Mono"/>
                <a:sym typeface="Roboto Mono"/>
              </a:rPr>
              <a:t>kube-system</a:t>
            </a:r>
            <a:r>
              <a:rPr lang="en" sz="2400">
                <a:solidFill>
                  <a:schemeClr val="dk1"/>
                </a:solidFill>
              </a:rPr>
              <a:t>: Acts as</a:t>
            </a:r>
            <a:endParaRPr sz="2400">
              <a:solidFill>
                <a:schemeClr val="dk1"/>
              </a:solidFill>
            </a:endParaRPr>
          </a:p>
        </p:txBody>
      </p:sp>
      <p:sp>
        <p:nvSpPr>
          <p:cNvPr id="538" name="Google Shape;538;p78"/>
          <p:cNvSpPr txBox="1"/>
          <p:nvPr/>
        </p:nvSpPr>
        <p:spPr>
          <a:xfrm>
            <a:off x="925500" y="2778975"/>
            <a:ext cx="7761300" cy="8574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chemeClr val="dk1"/>
                </a:solidFill>
              </a:rPr>
              <a:t>the home for objects and resources created by Kubernetes itself.</a:t>
            </a:r>
            <a:endParaRPr sz="2400" b="1">
              <a:solidFill>
                <a:schemeClr val="dk1"/>
              </a:solidFill>
            </a:endParaRPr>
          </a:p>
          <a:p>
            <a:pPr marL="0" lvl="0" indent="0" algn="l" rtl="0">
              <a:spcBef>
                <a:spcPts val="0"/>
              </a:spcBef>
              <a:spcAft>
                <a:spcPts val="0"/>
              </a:spcAft>
              <a:buNone/>
            </a:pPr>
            <a:endParaRPr/>
          </a:p>
        </p:txBody>
      </p:sp>
      <p:sp>
        <p:nvSpPr>
          <p:cNvPr id="539" name="Google Shape;539;p78"/>
          <p:cNvSpPr txBox="1"/>
          <p:nvPr/>
        </p:nvSpPr>
        <p:spPr>
          <a:xfrm>
            <a:off x="457200" y="3562025"/>
            <a:ext cx="8229600" cy="1252200"/>
          </a:xfrm>
          <a:prstGeom prst="rect">
            <a:avLst/>
          </a:prstGeom>
          <a:noFill/>
          <a:ln>
            <a:noFill/>
          </a:ln>
        </p:spPr>
        <p:txBody>
          <a:bodyPr spcFirstLastPara="1" wrap="square" lIns="91425" tIns="91425" rIns="91425" bIns="91425" anchor="t" anchorCtr="0">
            <a:noAutofit/>
          </a:bodyPr>
          <a:lstStyle/>
          <a:p>
            <a:pPr marL="457200" lvl="0" indent="-381000" algn="l" rtl="0">
              <a:spcBef>
                <a:spcPts val="600"/>
              </a:spcBef>
              <a:spcAft>
                <a:spcPts val="1000"/>
              </a:spcAft>
              <a:buClr>
                <a:schemeClr val="dk1"/>
              </a:buClr>
              <a:buSzPts val="2400"/>
              <a:buChar char="●"/>
            </a:pPr>
            <a:r>
              <a:rPr lang="en" sz="2400" b="1">
                <a:solidFill>
                  <a:srgbClr val="1155CC"/>
                </a:solidFill>
                <a:latin typeface="Roboto Mono"/>
                <a:ea typeface="Roboto Mono"/>
                <a:cs typeface="Roboto Mono"/>
                <a:sym typeface="Roboto Mono"/>
              </a:rPr>
              <a:t>kube-public</a:t>
            </a:r>
            <a:r>
              <a:rPr lang="en" sz="2400">
                <a:solidFill>
                  <a:schemeClr val="dk1"/>
                </a:solidFill>
              </a:rPr>
              <a:t>: A special namespace; readable by all users that is reserved for cluster bootstrapping and configuration.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ctrTitle"/>
          </p:nvPr>
        </p:nvSpPr>
        <p:spPr>
          <a:xfrm>
            <a:off x="685800" y="1867781"/>
            <a:ext cx="7772400" cy="16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a:t>
            </a:r>
            <a:endParaRPr/>
          </a:p>
          <a:p>
            <a:pPr marL="0" lvl="0" indent="0" algn="ctr" rtl="0">
              <a:spcBef>
                <a:spcPts val="0"/>
              </a:spcBef>
              <a:spcAft>
                <a:spcPts val="0"/>
              </a:spcAft>
              <a:buNone/>
            </a:pPr>
            <a:r>
              <a:rPr lang="en"/>
              <a:t>Overview</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7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a:t>
            </a:r>
            <a:endParaRPr/>
          </a:p>
        </p:txBody>
      </p:sp>
      <p:sp>
        <p:nvSpPr>
          <p:cNvPr id="545" name="Google Shape;545;p79"/>
          <p:cNvSpPr txBox="1">
            <a:spLocks noGrp="1"/>
          </p:cNvSpPr>
          <p:nvPr>
            <p:ph type="body" idx="1"/>
          </p:nvPr>
        </p:nvSpPr>
        <p:spPr>
          <a:xfrm>
            <a:off x="457200" y="1200150"/>
            <a:ext cx="5598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b="1"/>
              <a:t>Atomic unit</a:t>
            </a:r>
            <a:r>
              <a:rPr lang="en" sz="2400"/>
              <a:t> or smallest “</a:t>
            </a:r>
            <a:r>
              <a:rPr lang="en" sz="2400" i="1"/>
              <a:t>unit of work</a:t>
            </a:r>
            <a:r>
              <a:rPr lang="en" sz="2400"/>
              <a:t>”of Kubernetes.</a:t>
            </a:r>
            <a:endParaRPr sz="2400"/>
          </a:p>
          <a:p>
            <a:pPr marL="457200" lvl="0" indent="-381000" algn="l" rtl="0">
              <a:spcBef>
                <a:spcPts val="1000"/>
              </a:spcBef>
              <a:spcAft>
                <a:spcPts val="0"/>
              </a:spcAft>
              <a:buSzPts val="2400"/>
              <a:buChar char="●"/>
            </a:pPr>
            <a:r>
              <a:rPr lang="en" sz="2400"/>
              <a:t>Foundational building block of Kubernetes Workloads. </a:t>
            </a:r>
            <a:endParaRPr sz="2400"/>
          </a:p>
          <a:p>
            <a:pPr marL="457200" lvl="0" indent="-381000" algn="l" rtl="0">
              <a:spcBef>
                <a:spcPts val="1000"/>
              </a:spcBef>
              <a:spcAft>
                <a:spcPts val="1000"/>
              </a:spcAft>
              <a:buSzPts val="2400"/>
              <a:buChar char="●"/>
            </a:pPr>
            <a:r>
              <a:rPr lang="en" sz="2400"/>
              <a:t>Pods are one or more containers that share volumes, a network namespace, and are a part of a </a:t>
            </a:r>
            <a:r>
              <a:rPr lang="en" sz="2400" b="1"/>
              <a:t>single context</a:t>
            </a:r>
            <a:r>
              <a:rPr lang="en" sz="2400"/>
              <a:t>.</a:t>
            </a:r>
            <a:endParaRPr sz="2400" b="1"/>
          </a:p>
        </p:txBody>
      </p:sp>
      <p:pic>
        <p:nvPicPr>
          <p:cNvPr id="546" name="Google Shape;546;p79"/>
          <p:cNvPicPr preferRelativeResize="0"/>
          <p:nvPr/>
        </p:nvPicPr>
        <p:blipFill>
          <a:blip r:embed="rId3">
            <a:alphaModFix/>
          </a:blip>
          <a:stretch>
            <a:fillRect/>
          </a:stretch>
        </p:blipFill>
        <p:spPr>
          <a:xfrm>
            <a:off x="5981611" y="1219675"/>
            <a:ext cx="2903465" cy="36866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8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 Examples</a:t>
            </a:r>
            <a:endParaRPr/>
          </a:p>
        </p:txBody>
      </p:sp>
      <p:sp>
        <p:nvSpPr>
          <p:cNvPr id="552" name="Google Shape;552;p80"/>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multi-container-example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sz="900">
              <a:solidFill>
                <a:srgbClr val="CC0000"/>
              </a:solidFill>
            </a:endParaRPr>
          </a:p>
        </p:txBody>
      </p:sp>
      <p:sp>
        <p:nvSpPr>
          <p:cNvPr id="553" name="Google Shape;553;p80"/>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pod-example</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8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Key Pod Container Attributes</a:t>
            </a:r>
            <a:endParaRPr/>
          </a:p>
        </p:txBody>
      </p:sp>
      <p:sp>
        <p:nvSpPr>
          <p:cNvPr id="559" name="Google Shape;559;p81"/>
          <p:cNvSpPr txBox="1">
            <a:spLocks noGrp="1"/>
          </p:cNvSpPr>
          <p:nvPr>
            <p:ph type="body" idx="1"/>
          </p:nvPr>
        </p:nvSpPr>
        <p:spPr>
          <a:xfrm>
            <a:off x="457200" y="1200150"/>
            <a:ext cx="45237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name </a:t>
            </a:r>
            <a:r>
              <a:rPr lang="en" sz="1800">
                <a:solidFill>
                  <a:srgbClr val="000000"/>
                </a:solidFill>
              </a:rPr>
              <a:t>- The name of the container</a:t>
            </a:r>
            <a:endParaRPr sz="1800">
              <a:solidFill>
                <a:srgbClr val="000000"/>
              </a:solidFill>
            </a:endParaRPr>
          </a:p>
          <a:p>
            <a:pPr marL="457200" lvl="0" indent="-342900" algn="l" rtl="0">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image </a:t>
            </a:r>
            <a:r>
              <a:rPr lang="en" sz="1800">
                <a:solidFill>
                  <a:srgbClr val="000000"/>
                </a:solidFill>
              </a:rPr>
              <a:t>- The container image</a:t>
            </a:r>
            <a:endParaRPr sz="1800">
              <a:solidFill>
                <a:srgbClr val="000000"/>
              </a:solidFill>
            </a:endParaRPr>
          </a:p>
          <a:p>
            <a:pPr marL="457200" lvl="0" indent="-342900" algn="l" rtl="0">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ports </a:t>
            </a:r>
            <a:r>
              <a:rPr lang="en" sz="1800">
                <a:solidFill>
                  <a:srgbClr val="000000"/>
                </a:solidFill>
              </a:rPr>
              <a:t>- array of ports to expose. Can be granted a friendly name and protocol may be specified</a:t>
            </a:r>
            <a:endParaRPr sz="1800">
              <a:solidFill>
                <a:srgbClr val="000000"/>
              </a:solidFill>
            </a:endParaRPr>
          </a:p>
          <a:p>
            <a:pPr marL="457200" lvl="0" indent="-342900" algn="l" rtl="0">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env </a:t>
            </a:r>
            <a:r>
              <a:rPr lang="en" sz="1800"/>
              <a:t>- array of environment variables</a:t>
            </a:r>
            <a:endParaRPr sz="1800"/>
          </a:p>
          <a:p>
            <a:pPr marL="457200" lvl="0" indent="-342900" algn="l" rtl="0">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command</a:t>
            </a:r>
            <a:r>
              <a:rPr lang="en" sz="1800">
                <a:solidFill>
                  <a:srgbClr val="000000"/>
                </a:solidFill>
                <a:latin typeface="Roboto Mono"/>
                <a:ea typeface="Roboto Mono"/>
                <a:cs typeface="Roboto Mono"/>
                <a:sym typeface="Roboto Mono"/>
              </a:rPr>
              <a:t> - </a:t>
            </a:r>
            <a:r>
              <a:rPr lang="en" sz="1800">
                <a:solidFill>
                  <a:srgbClr val="000000"/>
                </a:solidFill>
              </a:rPr>
              <a:t>Entrypoint array (equiv to Docker </a:t>
            </a:r>
            <a:r>
              <a:rPr lang="en" sz="1800">
                <a:solidFill>
                  <a:srgbClr val="1155CC"/>
                </a:solidFill>
                <a:latin typeface="Roboto Mono"/>
                <a:ea typeface="Roboto Mono"/>
                <a:cs typeface="Roboto Mono"/>
                <a:sym typeface="Roboto Mono"/>
              </a:rPr>
              <a:t>ENTRYPOINT</a:t>
            </a:r>
            <a:r>
              <a:rPr lang="en" sz="1800">
                <a:solidFill>
                  <a:srgbClr val="000000"/>
                </a:solidFill>
              </a:rPr>
              <a:t>)</a:t>
            </a:r>
            <a:endParaRPr sz="1800">
              <a:solidFill>
                <a:srgbClr val="000000"/>
              </a:solidFill>
            </a:endParaRPr>
          </a:p>
          <a:p>
            <a:pPr marL="457200" lvl="0" indent="-342900" algn="l" rtl="0">
              <a:spcBef>
                <a:spcPts val="1000"/>
              </a:spcBef>
              <a:spcAft>
                <a:spcPts val="1000"/>
              </a:spcAft>
              <a:buClr>
                <a:srgbClr val="000000"/>
              </a:buClr>
              <a:buSzPts val="1800"/>
              <a:buFont typeface="Roboto Mono"/>
              <a:buChar char="●"/>
            </a:pPr>
            <a:r>
              <a:rPr lang="en" sz="1800">
                <a:solidFill>
                  <a:srgbClr val="1155CC"/>
                </a:solidFill>
                <a:latin typeface="Roboto Mono"/>
                <a:ea typeface="Roboto Mono"/>
                <a:cs typeface="Roboto Mono"/>
                <a:sym typeface="Roboto Mono"/>
              </a:rPr>
              <a:t>args</a:t>
            </a:r>
            <a:r>
              <a:rPr lang="en" sz="1800">
                <a:solidFill>
                  <a:srgbClr val="000000"/>
                </a:solidFill>
              </a:rPr>
              <a:t> - Arguments to pass to the command (equiv to Docker </a:t>
            </a:r>
            <a:r>
              <a:rPr lang="en" sz="1800">
                <a:solidFill>
                  <a:srgbClr val="1155CC"/>
                </a:solidFill>
                <a:latin typeface="Roboto Mono"/>
                <a:ea typeface="Roboto Mono"/>
                <a:cs typeface="Roboto Mono"/>
                <a:sym typeface="Roboto Mono"/>
              </a:rPr>
              <a:t>CMD</a:t>
            </a:r>
            <a:r>
              <a:rPr lang="en" sz="1800">
                <a:solidFill>
                  <a:srgbClr val="000000"/>
                </a:solidFill>
              </a:rPr>
              <a:t>)</a:t>
            </a:r>
            <a:endParaRPr sz="1800">
              <a:solidFill>
                <a:srgbClr val="000000"/>
              </a:solidFill>
            </a:endParaRPr>
          </a:p>
        </p:txBody>
      </p:sp>
      <p:sp>
        <p:nvSpPr>
          <p:cNvPr id="560" name="Google Shape;560;p81"/>
          <p:cNvSpPr txBox="1">
            <a:spLocks noGrp="1"/>
          </p:cNvSpPr>
          <p:nvPr>
            <p:ph type="body" idx="2"/>
          </p:nvPr>
        </p:nvSpPr>
        <p:spPr>
          <a:xfrm>
            <a:off x="4980800" y="1200150"/>
            <a:ext cx="37059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00000"/>
                </a:solidFill>
                <a:latin typeface="Roboto Mono"/>
                <a:ea typeface="Roboto Mono"/>
                <a:cs typeface="Roboto Mono"/>
                <a:sym typeface="Roboto Mono"/>
              </a:rPr>
              <a:t>Container</a:t>
            </a:r>
            <a:endParaRPr sz="2400">
              <a:solidFill>
                <a:srgbClr val="000000"/>
              </a:solidFill>
              <a:latin typeface="Roboto Mono"/>
              <a:ea typeface="Roboto Mono"/>
              <a:cs typeface="Roboto Mono"/>
              <a:sym typeface="Roboto Mono"/>
            </a:endParaRPr>
          </a:p>
          <a:p>
            <a:pPr marL="0" lvl="0" indent="0" algn="l" rtl="0">
              <a:spcBef>
                <a:spcPts val="0"/>
              </a:spcBef>
              <a:spcAft>
                <a:spcPts val="0"/>
              </a:spcAft>
              <a:buNone/>
            </a:pP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ports: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 </a:t>
            </a:r>
            <a:r>
              <a:rPr lang="en" sz="1600">
                <a:solidFill>
                  <a:srgbClr val="CC0000"/>
                </a:solidFill>
                <a:latin typeface="Roboto Mono"/>
                <a:ea typeface="Roboto Mono"/>
                <a:cs typeface="Roboto Mono"/>
                <a:sym typeface="Roboto Mono"/>
              </a:rPr>
              <a:t>http</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env:</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MYVAR</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value: </a:t>
            </a:r>
            <a:r>
              <a:rPr lang="en" sz="1600">
                <a:solidFill>
                  <a:srgbClr val="CC0000"/>
                </a:solidFill>
                <a:latin typeface="Roboto Mono"/>
                <a:ea typeface="Roboto Mono"/>
                <a:cs typeface="Roboto Mono"/>
                <a:sym typeface="Roboto Mono"/>
              </a:rPr>
              <a:t>isAwesome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command: </a:t>
            </a:r>
            <a:r>
              <a:rPr lang="en" sz="1600">
                <a:solidFill>
                  <a:srgbClr val="CC0000"/>
                </a:solidFill>
                <a:latin typeface="Roboto Mono"/>
                <a:ea typeface="Roboto Mono"/>
                <a:cs typeface="Roboto Mono"/>
                <a:sym typeface="Roboto Mono"/>
              </a:rPr>
              <a:t>[“/bin/sh”, “-c”]</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args: </a:t>
            </a:r>
            <a:r>
              <a:rPr lang="en" sz="1600">
                <a:solidFill>
                  <a:srgbClr val="CC0000"/>
                </a:solidFill>
                <a:latin typeface="Roboto Mono"/>
                <a:ea typeface="Roboto Mono"/>
                <a:cs typeface="Roboto Mono"/>
                <a:sym typeface="Roboto Mono"/>
              </a:rPr>
              <a:t>[“echo ${MYVAR}”]</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marL="0" lvl="0" indent="0" algn="l" rtl="0">
              <a:spcBef>
                <a:spcPts val="60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8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Labels</a:t>
            </a:r>
            <a:endParaRPr/>
          </a:p>
        </p:txBody>
      </p:sp>
      <p:sp>
        <p:nvSpPr>
          <p:cNvPr id="566" name="Google Shape;566;p82"/>
          <p:cNvSpPr txBox="1">
            <a:spLocks noGrp="1"/>
          </p:cNvSpPr>
          <p:nvPr>
            <p:ph type="body" idx="1"/>
          </p:nvPr>
        </p:nvSpPr>
        <p:spPr>
          <a:xfrm>
            <a:off x="457200" y="1200150"/>
            <a:ext cx="52953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key-value pairs that are used to identify, describe and group together related sets of objects or resources. </a:t>
            </a:r>
            <a:endParaRPr sz="2400"/>
          </a:p>
          <a:p>
            <a:pPr marL="457200" lvl="0" indent="-381000" algn="l" rtl="0">
              <a:spcBef>
                <a:spcPts val="1000"/>
              </a:spcBef>
              <a:spcAft>
                <a:spcPts val="0"/>
              </a:spcAft>
              <a:buSzPts val="2400"/>
              <a:buChar char="●"/>
            </a:pPr>
            <a:r>
              <a:rPr lang="en" sz="2400" b="1"/>
              <a:t>NOT</a:t>
            </a:r>
            <a:r>
              <a:rPr lang="en" sz="2400"/>
              <a:t> characteristic of uniqueness.</a:t>
            </a:r>
            <a:endParaRPr sz="2400"/>
          </a:p>
          <a:p>
            <a:pPr marL="457200" lvl="0" indent="-381000" algn="l" rtl="0">
              <a:spcBef>
                <a:spcPts val="1000"/>
              </a:spcBef>
              <a:spcAft>
                <a:spcPts val="0"/>
              </a:spcAft>
              <a:buSzPts val="2400"/>
              <a:buChar char="●"/>
            </a:pPr>
            <a:r>
              <a:rPr lang="en" sz="2400"/>
              <a:t>Have a strict syntax with a slightly limited character set*. </a:t>
            </a:r>
            <a:endParaRPr/>
          </a:p>
          <a:p>
            <a:pPr marL="0" lvl="0" indent="0" algn="l" rtl="0">
              <a:spcBef>
                <a:spcPts val="1000"/>
              </a:spcBef>
              <a:spcAft>
                <a:spcPts val="0"/>
              </a:spcAft>
              <a:buClr>
                <a:schemeClr val="dk1"/>
              </a:buClr>
              <a:buSzPts val="1100"/>
              <a:buFont typeface="Arial"/>
              <a:buNone/>
            </a:pPr>
            <a:endParaRPr sz="2400"/>
          </a:p>
        </p:txBody>
      </p:sp>
      <p:sp>
        <p:nvSpPr>
          <p:cNvPr id="567" name="Google Shape;567;p82"/>
          <p:cNvSpPr txBox="1"/>
          <p:nvPr/>
        </p:nvSpPr>
        <p:spPr>
          <a:xfrm>
            <a:off x="457200" y="4664875"/>
            <a:ext cx="4778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 </a:t>
            </a:r>
            <a:r>
              <a:rPr lang="en" sz="800" u="sng">
                <a:solidFill>
                  <a:schemeClr val="hlink"/>
                </a:solidFill>
                <a:hlinkClick r:id="rId3"/>
              </a:rPr>
              <a:t>https://kubernetes.io/docs/concepts/overview/working-with-objects/labels/#syntax-and-character-set</a:t>
            </a:r>
            <a:endParaRPr sz="800"/>
          </a:p>
          <a:p>
            <a:pPr marL="0" lvl="0" indent="0" algn="l" rtl="0">
              <a:spcBef>
                <a:spcPts val="0"/>
              </a:spcBef>
              <a:spcAft>
                <a:spcPts val="0"/>
              </a:spcAft>
              <a:buNone/>
            </a:pPr>
            <a:endParaRPr sz="800"/>
          </a:p>
        </p:txBody>
      </p:sp>
      <p:pic>
        <p:nvPicPr>
          <p:cNvPr id="568" name="Google Shape;568;p82"/>
          <p:cNvPicPr preferRelativeResize="0"/>
          <p:nvPr/>
        </p:nvPicPr>
        <p:blipFill>
          <a:blip r:embed="rId4">
            <a:alphaModFix/>
          </a:blip>
          <a:stretch>
            <a:fillRect/>
          </a:stretch>
        </p:blipFill>
        <p:spPr>
          <a:xfrm>
            <a:off x="5470550" y="1175341"/>
            <a:ext cx="2973294" cy="377532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8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Label Example</a:t>
            </a:r>
            <a:endParaRPr/>
          </a:p>
        </p:txBody>
      </p:sp>
      <p:sp>
        <p:nvSpPr>
          <p:cNvPr id="574" name="Google Shape;574;p83"/>
          <p:cNvSpPr txBox="1">
            <a:spLocks noGrp="1"/>
          </p:cNvSpPr>
          <p:nvPr>
            <p:ph type="body" idx="1"/>
          </p:nvPr>
        </p:nvSpPr>
        <p:spPr>
          <a:xfrm>
            <a:off x="457200" y="1288125"/>
            <a:ext cx="39945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pod-label-example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labels:</a:t>
            </a:r>
            <a:br>
              <a:rPr lang="en" sz="1600">
                <a:solidFill>
                  <a:srgbClr val="1155CC"/>
                </a:solidFill>
                <a:latin typeface="Roboto Mono"/>
                <a:ea typeface="Roboto Mono"/>
                <a:cs typeface="Roboto Mono"/>
                <a:sym typeface="Roboto Mono"/>
              </a:rPr>
            </a:b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br>
              <a:rPr lang="en" sz="1600">
                <a:solidFill>
                  <a:srgbClr val="1155CC"/>
                </a:solidFill>
                <a:latin typeface="Roboto Mono"/>
                <a:ea typeface="Roboto Mono"/>
                <a:cs typeface="Roboto Mono"/>
                <a:sym typeface="Roboto Mono"/>
              </a:rPr>
            </a:b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pic>
        <p:nvPicPr>
          <p:cNvPr id="575" name="Google Shape;575;p83"/>
          <p:cNvPicPr preferRelativeResize="0"/>
          <p:nvPr/>
        </p:nvPicPr>
        <p:blipFill>
          <a:blip r:embed="rId3">
            <a:alphaModFix/>
          </a:blip>
          <a:stretch>
            <a:fillRect/>
          </a:stretch>
        </p:blipFill>
        <p:spPr>
          <a:xfrm>
            <a:off x="5470550" y="1175341"/>
            <a:ext cx="2973294" cy="377532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8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Selectors</a:t>
            </a:r>
            <a:endParaRPr/>
          </a:p>
        </p:txBody>
      </p:sp>
      <p:sp>
        <p:nvSpPr>
          <p:cNvPr id="581" name="Google Shape;581;p84"/>
          <p:cNvSpPr txBox="1">
            <a:spLocks noGrp="1"/>
          </p:cNvSpPr>
          <p:nvPr>
            <p:ph type="body" idx="1"/>
          </p:nvPr>
        </p:nvSpPr>
        <p:spPr>
          <a:xfrm>
            <a:off x="457200" y="1200150"/>
            <a:ext cx="42111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400"/>
              <a:t>Selectors use labels to filter or select objects, and are used throughout Kubernetes.</a:t>
            </a:r>
            <a:endParaRPr/>
          </a:p>
        </p:txBody>
      </p:sp>
      <p:sp>
        <p:nvSpPr>
          <p:cNvPr id="582" name="Google Shape;582;p84"/>
          <p:cNvSpPr txBox="1">
            <a:spLocks noGrp="1"/>
          </p:cNvSpPr>
          <p:nvPr>
            <p:ph type="body" idx="1"/>
          </p:nvPr>
        </p:nvSpPr>
        <p:spPr>
          <a:xfrm>
            <a:off x="4909175" y="1244100"/>
            <a:ext cx="37776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Pod</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a:t>
            </a:r>
            <a:r>
              <a:rPr lang="en" sz="1400">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pod-label-example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labels:</a:t>
            </a:r>
            <a:br>
              <a:rPr lang="en" sz="1400">
                <a:solidFill>
                  <a:srgbClr val="1155CC"/>
                </a:solidFill>
                <a:latin typeface="Roboto Mono"/>
                <a:ea typeface="Roboto Mono"/>
                <a:cs typeface="Roboto Mono"/>
                <a:sym typeface="Roboto Mono"/>
              </a:rPr>
            </a:br>
            <a:r>
              <a:rPr lang="en" sz="1400">
                <a:solidFill>
                  <a:srgbClr val="1155CC"/>
                </a:solidFill>
                <a:latin typeface="Roboto Mono"/>
                <a:ea typeface="Roboto Mono"/>
                <a:cs typeface="Roboto Mono"/>
                <a:sym typeface="Roboto Mono"/>
              </a:rPr>
              <a:t>    app: </a:t>
            </a:r>
            <a:r>
              <a:rPr lang="en" sz="1400">
                <a:solidFill>
                  <a:srgbClr val="CC0000"/>
                </a:solidFill>
                <a:latin typeface="Roboto Mono"/>
                <a:ea typeface="Roboto Mono"/>
                <a:cs typeface="Roboto Mono"/>
                <a:sym typeface="Roboto Mono"/>
              </a:rPr>
              <a:t>nginx</a:t>
            </a:r>
            <a:br>
              <a:rPr lang="en" sz="1400">
                <a:solidFill>
                  <a:srgbClr val="1155CC"/>
                </a:solidFill>
                <a:latin typeface="Roboto Mono"/>
                <a:ea typeface="Roboto Mono"/>
                <a:cs typeface="Roboto Mono"/>
                <a:sym typeface="Roboto Mono"/>
              </a:rPr>
            </a:br>
            <a:r>
              <a:rPr lang="en" sz="1400">
                <a:solidFill>
                  <a:srgbClr val="1155CC"/>
                </a:solidFill>
                <a:latin typeface="Roboto Mono"/>
                <a:ea typeface="Roboto Mono"/>
                <a:cs typeface="Roboto Mono"/>
                <a:sym typeface="Roboto Mono"/>
              </a:rPr>
              <a:t>    env: </a:t>
            </a:r>
            <a:r>
              <a:rPr lang="en" sz="1400">
                <a:solidFill>
                  <a:srgbClr val="CC0000"/>
                </a:solidFill>
                <a:latin typeface="Roboto Mono"/>
                <a:ea typeface="Roboto Mono"/>
                <a:cs typeface="Roboto Mono"/>
                <a:sym typeface="Roboto Mono"/>
              </a:rPr>
              <a:t>prod</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containers: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 name: </a:t>
            </a:r>
            <a:r>
              <a:rPr lang="en" sz="1400">
                <a:solidFill>
                  <a:srgbClr val="CC0000"/>
                </a:solidFill>
                <a:latin typeface="Roboto Mono"/>
                <a:ea typeface="Roboto Mono"/>
                <a:cs typeface="Roboto Mono"/>
                <a:sym typeface="Roboto Mono"/>
              </a:rPr>
              <a:t>nginx</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image: </a:t>
            </a:r>
            <a:r>
              <a:rPr lang="en" sz="1400">
                <a:solidFill>
                  <a:srgbClr val="CC0000"/>
                </a:solidFill>
                <a:latin typeface="Roboto Mono"/>
                <a:ea typeface="Roboto Mono"/>
                <a:cs typeface="Roboto Mono"/>
                <a:sym typeface="Roboto Mono"/>
              </a:rPr>
              <a:t>nginx:stable-alpine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ports: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 containerPort: </a:t>
            </a:r>
            <a:r>
              <a:rPr lang="en" sz="1400">
                <a:solidFill>
                  <a:srgbClr val="CC0000"/>
                </a:solidFill>
                <a:latin typeface="Roboto Mono"/>
                <a:ea typeface="Roboto Mono"/>
                <a:cs typeface="Roboto Mono"/>
                <a:sym typeface="Roboto Mono"/>
              </a:rPr>
              <a:t>80</a:t>
            </a:r>
            <a:br>
              <a:rPr lang="en" sz="1400">
                <a:solidFill>
                  <a:srgbClr val="CC0000"/>
                </a:solidFill>
                <a:latin typeface="Roboto Mono"/>
                <a:ea typeface="Roboto Mono"/>
                <a:cs typeface="Roboto Mono"/>
                <a:sym typeface="Roboto Mono"/>
              </a:rPr>
            </a:br>
            <a:r>
              <a:rPr lang="en" sz="1400">
                <a:solidFill>
                  <a:srgbClr val="CC0000"/>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nodeSelector: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gpu: </a:t>
            </a:r>
            <a:r>
              <a:rPr lang="en" sz="1400">
                <a:solidFill>
                  <a:srgbClr val="CC0000"/>
                </a:solidFill>
                <a:latin typeface="Roboto Mono"/>
                <a:ea typeface="Roboto Mono"/>
                <a:cs typeface="Roboto Mono"/>
                <a:sym typeface="Roboto Mono"/>
              </a:rPr>
              <a:t>nvidia</a:t>
            </a:r>
            <a:endParaRPr sz="1400">
              <a:solidFill>
                <a:srgbClr val="CC0000"/>
              </a:solidFill>
              <a:latin typeface="Roboto Mono"/>
              <a:ea typeface="Roboto Mono"/>
              <a:cs typeface="Roboto Mono"/>
              <a:sym typeface="Roboto Mon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5"/>
          <p:cNvSpPr txBox="1">
            <a:spLocks noGrp="1"/>
          </p:cNvSpPr>
          <p:nvPr>
            <p:ph type="body" idx="4294967295"/>
          </p:nvPr>
        </p:nvSpPr>
        <p:spPr>
          <a:xfrm>
            <a:off x="457200" y="1335675"/>
            <a:ext cx="2251500" cy="2226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name:</a:t>
            </a:r>
            <a:r>
              <a:rPr lang="en" sz="900">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pod-label-example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labels:</a:t>
            </a:r>
            <a:br>
              <a:rPr lang="en" sz="900">
                <a:solidFill>
                  <a:srgbClr val="1155CC"/>
                </a:solidFill>
                <a:latin typeface="Roboto Mono"/>
                <a:ea typeface="Roboto Mono"/>
                <a:cs typeface="Roboto Mono"/>
                <a:sym typeface="Roboto Mono"/>
              </a:rPr>
            </a:b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br>
              <a:rPr lang="en" sz="900">
                <a:solidFill>
                  <a:srgbClr val="1155CC"/>
                </a:solidFill>
                <a:latin typeface="Roboto Mono"/>
                <a:ea typeface="Roboto Mono"/>
                <a:cs typeface="Roboto Mono"/>
                <a:sym typeface="Roboto Mono"/>
              </a:rPr>
            </a:br>
            <a:r>
              <a:rPr lang="en" sz="900">
                <a:solidFill>
                  <a:srgbClr val="1155CC"/>
                </a:solidFill>
                <a:latin typeface="Roboto Mono"/>
                <a:ea typeface="Roboto Mono"/>
                <a:cs typeface="Roboto Mono"/>
                <a:sym typeface="Roboto Mono"/>
              </a:rPr>
              <a:t>    env: </a:t>
            </a:r>
            <a:r>
              <a:rPr lang="en" sz="900">
                <a:solidFill>
                  <a:srgbClr val="CC0000"/>
                </a:solidFill>
                <a:latin typeface="Roboto Mono"/>
                <a:ea typeface="Roboto Mono"/>
                <a:cs typeface="Roboto Mono"/>
                <a:sym typeface="Roboto Mono"/>
              </a:rPr>
              <a:t>prod</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br>
              <a:rPr lang="en" sz="900">
                <a:solidFill>
                  <a:srgbClr val="CC0000"/>
                </a:solidFill>
                <a:latin typeface="Roboto Mono"/>
                <a:ea typeface="Roboto Mono"/>
                <a:cs typeface="Roboto Mono"/>
                <a:sym typeface="Roboto Mono"/>
              </a:rPr>
            </a:br>
            <a:r>
              <a:rPr lang="en" sz="900">
                <a:solidFill>
                  <a:srgbClr val="CC0000"/>
                </a:solidFill>
                <a:latin typeface="Roboto Mono"/>
                <a:ea typeface="Roboto Mono"/>
                <a:cs typeface="Roboto Mono"/>
                <a:sym typeface="Roboto Mono"/>
              </a:rPr>
              <a:t>  </a:t>
            </a:r>
            <a:r>
              <a:rPr lang="en" sz="900">
                <a:solidFill>
                  <a:srgbClr val="1155CC"/>
                </a:solidFill>
                <a:latin typeface="Roboto Mono"/>
                <a:ea typeface="Roboto Mono"/>
                <a:cs typeface="Roboto Mono"/>
                <a:sym typeface="Roboto Mono"/>
              </a:rPr>
              <a:t>nodeSelector:</a:t>
            </a:r>
            <a:endParaRPr sz="9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gpu: </a:t>
            </a:r>
            <a:r>
              <a:rPr lang="en" sz="900">
                <a:solidFill>
                  <a:srgbClr val="CC0000"/>
                </a:solidFill>
                <a:latin typeface="Roboto Mono"/>
                <a:ea typeface="Roboto Mono"/>
                <a:cs typeface="Roboto Mono"/>
                <a:sym typeface="Roboto Mono"/>
              </a:rPr>
              <a:t>nvidia</a:t>
            </a:r>
            <a:endParaRPr sz="900">
              <a:solidFill>
                <a:srgbClr val="CC0000"/>
              </a:solidFill>
              <a:latin typeface="Roboto Mono"/>
              <a:ea typeface="Roboto Mono"/>
              <a:cs typeface="Roboto Mono"/>
              <a:sym typeface="Roboto Mono"/>
            </a:endParaRPr>
          </a:p>
        </p:txBody>
      </p:sp>
      <p:pic>
        <p:nvPicPr>
          <p:cNvPr id="588" name="Google Shape;588;p85"/>
          <p:cNvPicPr preferRelativeResize="0"/>
          <p:nvPr/>
        </p:nvPicPr>
        <p:blipFill>
          <a:blip r:embed="rId3">
            <a:alphaModFix/>
          </a:blip>
          <a:stretch>
            <a:fillRect/>
          </a:stretch>
        </p:blipFill>
        <p:spPr>
          <a:xfrm>
            <a:off x="2740213" y="1120153"/>
            <a:ext cx="5946588" cy="3775321"/>
          </a:xfrm>
          <a:prstGeom prst="rect">
            <a:avLst/>
          </a:prstGeom>
          <a:noFill/>
          <a:ln>
            <a:noFill/>
          </a:ln>
        </p:spPr>
      </p:pic>
      <p:sp>
        <p:nvSpPr>
          <p:cNvPr id="589" name="Google Shape;589;p85"/>
          <p:cNvSpPr txBox="1">
            <a:spLocks noGrp="1"/>
          </p:cNvSpPr>
          <p:nvPr>
            <p:ph type="title" idx="4294967295"/>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0000"/>
                </a:solidFill>
              </a:rPr>
              <a:t>Selector Example</a:t>
            </a:r>
            <a:endParaRPr>
              <a:solidFill>
                <a:srgbClr val="00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86"/>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800" b="1"/>
              <a:t>Equality based </a:t>
            </a:r>
            <a:r>
              <a:rPr lang="en" sz="1800"/>
              <a:t>selectors allow for simple filtering (=,==, or !=).</a:t>
            </a:r>
            <a:endParaRPr sz="1800"/>
          </a:p>
        </p:txBody>
      </p:sp>
      <p:sp>
        <p:nvSpPr>
          <p:cNvPr id="595" name="Google Shape;595;p8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Selector Types</a:t>
            </a:r>
            <a:endParaRPr/>
          </a:p>
        </p:txBody>
      </p:sp>
      <p:sp>
        <p:nvSpPr>
          <p:cNvPr id="596" name="Google Shape;596;p86"/>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800" b="1"/>
              <a:t>Set-based </a:t>
            </a:r>
            <a:r>
              <a:rPr lang="en" sz="1800"/>
              <a:t>selectors</a:t>
            </a:r>
            <a:r>
              <a:rPr lang="en" sz="1800" b="1"/>
              <a:t> </a:t>
            </a:r>
            <a:r>
              <a:rPr lang="en" sz="1800"/>
              <a:t>are supported on a limited subset of objects. However, they provide a method of filtering on a set of values, and supports multiple operators including: </a:t>
            </a:r>
            <a:r>
              <a:rPr lang="en" sz="1800">
                <a:solidFill>
                  <a:srgbClr val="CC0000"/>
                </a:solidFill>
                <a:latin typeface="Roboto Mono"/>
                <a:ea typeface="Roboto Mono"/>
                <a:cs typeface="Roboto Mono"/>
                <a:sym typeface="Roboto Mono"/>
              </a:rPr>
              <a:t>in</a:t>
            </a:r>
            <a:r>
              <a:rPr lang="en" sz="1800"/>
              <a:t>, </a:t>
            </a:r>
            <a:r>
              <a:rPr lang="en" sz="1800">
                <a:solidFill>
                  <a:srgbClr val="CC0000"/>
                </a:solidFill>
                <a:latin typeface="Roboto Mono"/>
                <a:ea typeface="Roboto Mono"/>
                <a:cs typeface="Roboto Mono"/>
                <a:sym typeface="Roboto Mono"/>
              </a:rPr>
              <a:t>notin</a:t>
            </a:r>
            <a:r>
              <a:rPr lang="en" sz="1800"/>
              <a:t>, and </a:t>
            </a:r>
            <a:r>
              <a:rPr lang="en" sz="1800">
                <a:solidFill>
                  <a:srgbClr val="CC0000"/>
                </a:solidFill>
                <a:latin typeface="Roboto Mono"/>
                <a:ea typeface="Roboto Mono"/>
                <a:cs typeface="Roboto Mono"/>
                <a:sym typeface="Roboto Mono"/>
              </a:rPr>
              <a:t>exist</a:t>
            </a:r>
            <a:r>
              <a:rPr lang="en" sz="1800"/>
              <a:t>.  </a:t>
            </a:r>
            <a:endParaRPr sz="1800"/>
          </a:p>
        </p:txBody>
      </p:sp>
      <p:sp>
        <p:nvSpPr>
          <p:cNvPr id="597" name="Google Shape;597;p86"/>
          <p:cNvSpPr txBox="1">
            <a:spLocks noGrp="1"/>
          </p:cNvSpPr>
          <p:nvPr>
            <p:ph type="body" idx="1"/>
          </p:nvPr>
        </p:nvSpPr>
        <p:spPr>
          <a:xfrm>
            <a:off x="4991800" y="3171800"/>
            <a:ext cx="3312900" cy="1409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selector:</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matchExpressions: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key: </a:t>
            </a:r>
            <a:r>
              <a:rPr lang="en" sz="1600">
                <a:solidFill>
                  <a:srgbClr val="CC0000"/>
                </a:solidFill>
                <a:latin typeface="Roboto Mono"/>
                <a:ea typeface="Roboto Mono"/>
                <a:cs typeface="Roboto Mono"/>
                <a:sym typeface="Roboto Mono"/>
              </a:rPr>
              <a:t>gpu</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operator: </a:t>
            </a:r>
            <a:r>
              <a:rPr lang="en" sz="1600">
                <a:solidFill>
                  <a:srgbClr val="CC0000"/>
                </a:solidFill>
                <a:latin typeface="Roboto Mono"/>
                <a:ea typeface="Roboto Mono"/>
                <a:cs typeface="Roboto Mono"/>
                <a:sym typeface="Roboto Mono"/>
              </a:rPr>
              <a:t>in</a:t>
            </a: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values: </a:t>
            </a:r>
            <a:r>
              <a:rPr lang="en" sz="1600">
                <a:solidFill>
                  <a:srgbClr val="CC0000"/>
                </a:solidFill>
                <a:latin typeface="Roboto Mono"/>
                <a:ea typeface="Roboto Mono"/>
                <a:cs typeface="Roboto Mono"/>
                <a:sym typeface="Roboto Mono"/>
              </a:rPr>
              <a:t>[“nvidia”]</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endParaRPr sz="1600">
              <a:solidFill>
                <a:srgbClr val="1155CC"/>
              </a:solidFill>
              <a:latin typeface="Roboto Mono"/>
              <a:ea typeface="Roboto Mono"/>
              <a:cs typeface="Roboto Mono"/>
              <a:sym typeface="Roboto Mono"/>
            </a:endParaRPr>
          </a:p>
        </p:txBody>
      </p:sp>
      <p:sp>
        <p:nvSpPr>
          <p:cNvPr id="598" name="Google Shape;598;p86"/>
          <p:cNvSpPr txBox="1">
            <a:spLocks noGrp="1"/>
          </p:cNvSpPr>
          <p:nvPr>
            <p:ph type="body" idx="1"/>
          </p:nvPr>
        </p:nvSpPr>
        <p:spPr>
          <a:xfrm>
            <a:off x="798000" y="3180650"/>
            <a:ext cx="3312900" cy="13920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selector:</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matchLabels: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gpu: </a:t>
            </a:r>
            <a:r>
              <a:rPr lang="en" sz="1600">
                <a:solidFill>
                  <a:srgbClr val="CC0000"/>
                </a:solidFill>
                <a:latin typeface="Roboto Mono"/>
                <a:ea typeface="Roboto Mono"/>
                <a:cs typeface="Roboto Mono"/>
                <a:sym typeface="Roboto Mono"/>
              </a:rPr>
              <a:t>nvidia</a:t>
            </a:r>
            <a:endParaRPr sz="1600">
              <a:solidFill>
                <a:srgbClr val="CC0000"/>
              </a:solidFill>
              <a:latin typeface="Roboto Mono"/>
              <a:ea typeface="Roboto Mono"/>
              <a:cs typeface="Roboto Mono"/>
              <a:sym typeface="Roboto Mon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Services</a:t>
            </a:r>
            <a:endParaRPr/>
          </a:p>
        </p:txBody>
      </p:sp>
      <p:sp>
        <p:nvSpPr>
          <p:cNvPr id="604" name="Google Shape;604;p87"/>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b="1"/>
              <a:t>Unified method of accessing</a:t>
            </a:r>
            <a:r>
              <a:rPr lang="en" sz="2400"/>
              <a:t> the exposed workloads of Pods. </a:t>
            </a:r>
            <a:endParaRPr sz="2400"/>
          </a:p>
          <a:p>
            <a:pPr marL="457200" lvl="0" indent="-381000" algn="l" rtl="0">
              <a:spcBef>
                <a:spcPts val="1000"/>
              </a:spcBef>
              <a:spcAft>
                <a:spcPts val="0"/>
              </a:spcAft>
              <a:buSzPts val="2400"/>
              <a:buChar char="●"/>
            </a:pPr>
            <a:r>
              <a:rPr lang="en" sz="2400" b="1"/>
              <a:t>Durable resource </a:t>
            </a:r>
            <a:r>
              <a:rPr lang="en" sz="2400"/>
              <a:t>(unlike Pods) </a:t>
            </a:r>
            <a:endParaRPr sz="2400"/>
          </a:p>
          <a:p>
            <a:pPr marL="914400" lvl="1" indent="-381000" algn="l" rtl="0">
              <a:spcBef>
                <a:spcPts val="1000"/>
              </a:spcBef>
              <a:spcAft>
                <a:spcPts val="0"/>
              </a:spcAft>
              <a:buSzPts val="2400"/>
              <a:buChar char="○"/>
            </a:pPr>
            <a:r>
              <a:rPr lang="en"/>
              <a:t>static cluster-unique IP</a:t>
            </a:r>
            <a:endParaRPr/>
          </a:p>
          <a:p>
            <a:pPr marL="914400" lvl="1" indent="-381000" algn="l" rtl="0">
              <a:spcBef>
                <a:spcPts val="0"/>
              </a:spcBef>
              <a:spcAft>
                <a:spcPts val="0"/>
              </a:spcAft>
              <a:buSzPts val="2400"/>
              <a:buChar char="○"/>
            </a:pPr>
            <a:r>
              <a:rPr lang="en" sz="2400"/>
              <a:t>static namespaced DNS name</a:t>
            </a:r>
            <a:endParaRPr sz="2400"/>
          </a:p>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Clr>
                <a:schemeClr val="dk1"/>
              </a:buClr>
              <a:buSzPts val="1100"/>
              <a:buFont typeface="Arial"/>
              <a:buNone/>
            </a:pPr>
            <a:br>
              <a:rPr lang="en" sz="2400"/>
            </a:br>
            <a:br>
              <a:rPr lang="en" sz="2400"/>
            </a:br>
            <a:endParaRPr sz="2400"/>
          </a:p>
        </p:txBody>
      </p:sp>
      <p:sp>
        <p:nvSpPr>
          <p:cNvPr id="605" name="Google Shape;605;p87"/>
          <p:cNvSpPr txBox="1"/>
          <p:nvPr/>
        </p:nvSpPr>
        <p:spPr>
          <a:xfrm>
            <a:off x="457200" y="3533125"/>
            <a:ext cx="8229600" cy="4794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Clr>
                <a:schemeClr val="dk1"/>
              </a:buClr>
              <a:buSzPts val="1100"/>
              <a:buFont typeface="Arial"/>
              <a:buNone/>
            </a:pPr>
            <a:r>
              <a:rPr lang="en" sz="2200" b="1">
                <a:solidFill>
                  <a:srgbClr val="CC4125"/>
                </a:solidFill>
                <a:latin typeface="Roboto Mono"/>
                <a:ea typeface="Roboto Mono"/>
                <a:cs typeface="Roboto Mono"/>
                <a:sym typeface="Roboto Mono"/>
              </a:rPr>
              <a:t>&lt;service name&gt;</a:t>
            </a:r>
            <a:r>
              <a:rPr lang="en" sz="2200" b="1">
                <a:solidFill>
                  <a:schemeClr val="dk1"/>
                </a:solidFill>
                <a:latin typeface="Roboto Mono"/>
                <a:ea typeface="Roboto Mono"/>
                <a:cs typeface="Roboto Mono"/>
                <a:sym typeface="Roboto Mono"/>
              </a:rPr>
              <a:t>.</a:t>
            </a:r>
            <a:r>
              <a:rPr lang="en" sz="2200" b="1">
                <a:solidFill>
                  <a:srgbClr val="F6B26B"/>
                </a:solidFill>
                <a:latin typeface="Roboto Mono"/>
                <a:ea typeface="Roboto Mono"/>
                <a:cs typeface="Roboto Mono"/>
                <a:sym typeface="Roboto Mono"/>
              </a:rPr>
              <a:t>&lt;namespace&gt;</a:t>
            </a:r>
            <a:r>
              <a:rPr lang="en" sz="2200" b="1">
                <a:solidFill>
                  <a:schemeClr val="dk1"/>
                </a:solidFill>
                <a:latin typeface="Roboto Mono"/>
                <a:ea typeface="Roboto Mono"/>
                <a:cs typeface="Roboto Mono"/>
                <a:sym typeface="Roboto Mono"/>
              </a:rPr>
              <a:t>.svc.cluster.local</a:t>
            </a:r>
            <a:endParaRPr sz="2200" b="1"/>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8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Services</a:t>
            </a:r>
            <a:endParaRPr/>
          </a:p>
        </p:txBody>
      </p:sp>
      <p:sp>
        <p:nvSpPr>
          <p:cNvPr id="611" name="Google Shape;611;p8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Target Pods using </a:t>
            </a:r>
            <a:r>
              <a:rPr lang="en" sz="2400" b="1"/>
              <a:t>equality based selectors</a:t>
            </a:r>
            <a:r>
              <a:rPr lang="en" sz="2400"/>
              <a:t>.</a:t>
            </a:r>
            <a:endParaRPr sz="2400"/>
          </a:p>
          <a:p>
            <a:pPr marL="457200" lvl="0" indent="-381000" algn="l" rtl="0">
              <a:spcBef>
                <a:spcPts val="1000"/>
              </a:spcBef>
              <a:spcAft>
                <a:spcPts val="0"/>
              </a:spcAft>
              <a:buSzPts val="2400"/>
              <a:buChar char="●"/>
            </a:pPr>
            <a:r>
              <a:rPr lang="en" sz="2400"/>
              <a:t>Uses </a:t>
            </a:r>
            <a:r>
              <a:rPr lang="en" sz="2400" b="1"/>
              <a:t>kube-proxy</a:t>
            </a:r>
            <a:r>
              <a:rPr lang="en" sz="2400"/>
              <a:t> to provide simple load-balancing.</a:t>
            </a:r>
            <a:endParaRPr sz="2400"/>
          </a:p>
          <a:p>
            <a:pPr marL="457200" lvl="0" indent="-381000" algn="l" rtl="0">
              <a:spcBef>
                <a:spcPts val="1000"/>
              </a:spcBef>
              <a:spcAft>
                <a:spcPts val="1000"/>
              </a:spcAft>
              <a:buSzPts val="2400"/>
              <a:buChar char="●"/>
            </a:pPr>
            <a:r>
              <a:rPr lang="en" sz="2400" b="1"/>
              <a:t>kube-proxy</a:t>
            </a:r>
            <a:r>
              <a:rPr lang="en" sz="2400"/>
              <a:t> acts as a daemon that creates </a:t>
            </a:r>
            <a:r>
              <a:rPr lang="en" sz="2400" b="1"/>
              <a:t>local entries</a:t>
            </a:r>
            <a:r>
              <a:rPr lang="en" sz="2400"/>
              <a:t> in the host’s iptables for every service.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Does “Kubernetes” Mean?</a:t>
            </a:r>
            <a:endParaRPr/>
          </a:p>
        </p:txBody>
      </p:sp>
      <p:sp>
        <p:nvSpPr>
          <p:cNvPr id="111" name="Google Shape;111;p17"/>
          <p:cNvSpPr txBox="1">
            <a:spLocks noGrp="1"/>
          </p:cNvSpPr>
          <p:nvPr>
            <p:ph type="body" idx="1"/>
          </p:nvPr>
        </p:nvSpPr>
        <p:spPr>
          <a:xfrm>
            <a:off x="818688" y="1621125"/>
            <a:ext cx="4116000" cy="1651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Greek for “pilot” or </a:t>
            </a:r>
            <a:endParaRPr/>
          </a:p>
          <a:p>
            <a:pPr marL="0" lvl="0" indent="0" algn="ctr" rtl="0">
              <a:spcBef>
                <a:spcPts val="600"/>
              </a:spcBef>
              <a:spcAft>
                <a:spcPts val="0"/>
              </a:spcAft>
              <a:buNone/>
            </a:pPr>
            <a:r>
              <a:rPr lang="en"/>
              <a:t>“Helmsman of a ship”</a:t>
            </a:r>
            <a:endParaRPr/>
          </a:p>
        </p:txBody>
      </p:sp>
      <p:pic>
        <p:nvPicPr>
          <p:cNvPr id="112" name="Google Shape;112;p17"/>
          <p:cNvPicPr preferRelativeResize="0"/>
          <p:nvPr/>
        </p:nvPicPr>
        <p:blipFill>
          <a:blip r:embed="rId3">
            <a:alphaModFix/>
          </a:blip>
          <a:stretch>
            <a:fillRect/>
          </a:stretch>
        </p:blipFill>
        <p:spPr>
          <a:xfrm>
            <a:off x="6096150" y="2059600"/>
            <a:ext cx="2042001" cy="2042001"/>
          </a:xfrm>
          <a:prstGeom prst="rect">
            <a:avLst/>
          </a:prstGeom>
          <a:noFill/>
          <a:ln>
            <a:noFill/>
          </a:ln>
        </p:spPr>
      </p:pic>
      <p:pic>
        <p:nvPicPr>
          <p:cNvPr id="113" name="Google Shape;113;p17"/>
          <p:cNvPicPr preferRelativeResize="0"/>
          <p:nvPr/>
        </p:nvPicPr>
        <p:blipFill>
          <a:blip r:embed="rId4">
            <a:alphaModFix/>
          </a:blip>
          <a:stretch>
            <a:fillRect/>
          </a:stretch>
        </p:blipFill>
        <p:spPr>
          <a:xfrm>
            <a:off x="272513" y="3332101"/>
            <a:ext cx="5448578" cy="1407549"/>
          </a:xfrm>
          <a:prstGeom prst="rect">
            <a:avLst/>
          </a:prstGeom>
          <a:noFill/>
          <a:ln>
            <a:noFill/>
          </a:ln>
        </p:spPr>
      </p:pic>
      <p:sp>
        <p:nvSpPr>
          <p:cNvPr id="114" name="Google Shape;114;p17"/>
          <p:cNvSpPr txBox="1"/>
          <p:nvPr/>
        </p:nvSpPr>
        <p:spPr>
          <a:xfrm>
            <a:off x="4646500" y="4595925"/>
            <a:ext cx="1074600" cy="28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hlinkClick r:id="rId5"/>
              </a:rPr>
              <a:t>Image Source</a:t>
            </a:r>
            <a:endParaRPr sz="10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 Types</a:t>
            </a:r>
            <a:endParaRPr/>
          </a:p>
        </p:txBody>
      </p:sp>
      <p:sp>
        <p:nvSpPr>
          <p:cNvPr id="617" name="Google Shape;617;p8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There are 4 major service types:</a:t>
            </a:r>
            <a:endParaRPr/>
          </a:p>
          <a:p>
            <a:pPr marL="457200" lvl="0" indent="-419100" algn="l" rtl="0">
              <a:spcBef>
                <a:spcPts val="600"/>
              </a:spcBef>
              <a:spcAft>
                <a:spcPts val="0"/>
              </a:spcAft>
              <a:buSzPts val="3000"/>
              <a:buChar char="●"/>
            </a:pPr>
            <a:r>
              <a:rPr lang="en" b="1"/>
              <a:t>ClusterIP</a:t>
            </a:r>
            <a:r>
              <a:rPr lang="en"/>
              <a:t> (default)</a:t>
            </a:r>
            <a:endParaRPr/>
          </a:p>
          <a:p>
            <a:pPr marL="457200" lvl="0" indent="-419100" algn="l" rtl="0">
              <a:spcBef>
                <a:spcPts val="0"/>
              </a:spcBef>
              <a:spcAft>
                <a:spcPts val="0"/>
              </a:spcAft>
              <a:buSzPts val="3000"/>
              <a:buChar char="●"/>
            </a:pPr>
            <a:r>
              <a:rPr lang="en" b="1"/>
              <a:t>NodePort</a:t>
            </a:r>
            <a:endParaRPr b="1"/>
          </a:p>
          <a:p>
            <a:pPr marL="457200" lvl="0" indent="-419100" algn="l" rtl="0">
              <a:spcBef>
                <a:spcPts val="0"/>
              </a:spcBef>
              <a:spcAft>
                <a:spcPts val="0"/>
              </a:spcAft>
              <a:buSzPts val="3000"/>
              <a:buChar char="●"/>
            </a:pPr>
            <a:r>
              <a:rPr lang="en" b="1"/>
              <a:t>LoadBalancer</a:t>
            </a:r>
            <a:endParaRPr b="1"/>
          </a:p>
          <a:p>
            <a:pPr marL="457200" lvl="0" indent="-419100" algn="l" rtl="0">
              <a:spcBef>
                <a:spcPts val="0"/>
              </a:spcBef>
              <a:spcAft>
                <a:spcPts val="0"/>
              </a:spcAft>
              <a:buSzPts val="3000"/>
              <a:buChar char="●"/>
            </a:pPr>
            <a:r>
              <a:rPr lang="en" b="1"/>
              <a:t>ExternalName</a:t>
            </a:r>
            <a:endParaRPr b="1"/>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9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ClusterIP Service</a:t>
            </a:r>
            <a:endParaRPr/>
          </a:p>
        </p:txBody>
      </p:sp>
      <p:sp>
        <p:nvSpPr>
          <p:cNvPr id="623" name="Google Shape;623;p90"/>
          <p:cNvSpPr txBox="1">
            <a:spLocks noGrp="1"/>
          </p:cNvSpPr>
          <p:nvPr>
            <p:ph type="body" idx="1"/>
          </p:nvPr>
        </p:nvSpPr>
        <p:spPr>
          <a:xfrm>
            <a:off x="457200" y="1288125"/>
            <a:ext cx="4719000" cy="3637800"/>
          </a:xfrm>
          <a:prstGeom prst="rect">
            <a:avLst/>
          </a:prstGeom>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2400" b="1"/>
              <a:t>ClusterIP</a:t>
            </a:r>
            <a:r>
              <a:rPr lang="en" sz="2400"/>
              <a:t> services exposes a service on a strictly cluster internal virtual IP.</a:t>
            </a:r>
            <a:endParaRPr sz="1400">
              <a:solidFill>
                <a:srgbClr val="1155CC"/>
              </a:solidFill>
              <a:latin typeface="Roboto Mono"/>
              <a:ea typeface="Roboto Mono"/>
              <a:cs typeface="Roboto Mono"/>
              <a:sym typeface="Roboto Mono"/>
            </a:endParaRPr>
          </a:p>
        </p:txBody>
      </p:sp>
      <p:sp>
        <p:nvSpPr>
          <p:cNvPr id="624" name="Google Shape;624;p90"/>
          <p:cNvSpPr txBox="1">
            <a:spLocks noGrp="1"/>
          </p:cNvSpPr>
          <p:nvPr>
            <p:ph type="body" idx="1"/>
          </p:nvPr>
        </p:nvSpPr>
        <p:spPr>
          <a:xfrm>
            <a:off x="5430300" y="1288125"/>
            <a:ext cx="32565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91"/>
          <p:cNvPicPr preferRelativeResize="0"/>
          <p:nvPr/>
        </p:nvPicPr>
        <p:blipFill>
          <a:blip r:embed="rId3">
            <a:alphaModFix/>
          </a:blip>
          <a:stretch>
            <a:fillRect/>
          </a:stretch>
        </p:blipFill>
        <p:spPr>
          <a:xfrm>
            <a:off x="4709150" y="1041864"/>
            <a:ext cx="3977649" cy="3706060"/>
          </a:xfrm>
          <a:prstGeom prst="rect">
            <a:avLst/>
          </a:prstGeom>
          <a:noFill/>
          <a:ln>
            <a:noFill/>
          </a:ln>
        </p:spPr>
      </p:pic>
      <p:sp>
        <p:nvSpPr>
          <p:cNvPr id="630" name="Google Shape;630;p91"/>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Cluster IP Service</a:t>
            </a:r>
            <a:endParaRPr>
              <a:solidFill>
                <a:schemeClr val="dk1"/>
              </a:solidFill>
            </a:endParaRPr>
          </a:p>
          <a:p>
            <a:pPr marL="0" lvl="0" indent="0" algn="l" rtl="0">
              <a:spcBef>
                <a:spcPts val="0"/>
              </a:spcBef>
              <a:spcAft>
                <a:spcPts val="0"/>
              </a:spcAft>
              <a:buNone/>
            </a:pPr>
            <a:endParaRPr/>
          </a:p>
        </p:txBody>
      </p:sp>
      <p:sp>
        <p:nvSpPr>
          <p:cNvPr id="631" name="Google Shape;631;p91"/>
          <p:cNvSpPr txBox="1"/>
          <p:nvPr/>
        </p:nvSpPr>
        <p:spPr>
          <a:xfrm>
            <a:off x="723050" y="1296150"/>
            <a:ext cx="3311400" cy="1739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Name:         example-prod</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Selector:     app=nginx,env=prod</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Type:         ClusterIP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IP:           10.96.28.176</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Port:         &lt;unset&gt;  80/TCP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TargetPort:   80/TCP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Endpoints:    10.255.16.3:80,</a:t>
            </a:r>
            <a:br>
              <a:rPr lang="en" sz="1200">
                <a:solidFill>
                  <a:srgbClr val="783F04"/>
                </a:solidFill>
                <a:latin typeface="Roboto Mono"/>
                <a:ea typeface="Roboto Mono"/>
                <a:cs typeface="Roboto Mono"/>
                <a:sym typeface="Roboto Mono"/>
              </a:rPr>
            </a:br>
            <a:r>
              <a:rPr lang="en" sz="1200">
                <a:solidFill>
                  <a:srgbClr val="783F04"/>
                </a:solidFill>
                <a:latin typeface="Roboto Mono"/>
                <a:ea typeface="Roboto Mono"/>
                <a:cs typeface="Roboto Mono"/>
                <a:sym typeface="Roboto Mono"/>
              </a:rPr>
              <a:t>              10.255.16.4:80</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1200">
              <a:solidFill>
                <a:srgbClr val="783F04"/>
              </a:solidFill>
              <a:latin typeface="Roboto Mono"/>
              <a:ea typeface="Roboto Mono"/>
              <a:cs typeface="Roboto Mono"/>
              <a:sym typeface="Roboto Mono"/>
            </a:endParaRPr>
          </a:p>
        </p:txBody>
      </p:sp>
      <p:sp>
        <p:nvSpPr>
          <p:cNvPr id="632" name="Google Shape;632;p91"/>
          <p:cNvSpPr txBox="1">
            <a:spLocks noGrp="1"/>
          </p:cNvSpPr>
          <p:nvPr>
            <p:ph type="body" idx="4294967295"/>
          </p:nvPr>
        </p:nvSpPr>
        <p:spPr>
          <a:xfrm>
            <a:off x="723050" y="3791850"/>
            <a:ext cx="3986100" cy="6813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nslookup example-prod.default.svc.cluster.local</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example-prod.default.svc.cluster.local</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Address 1: 10.96.28.176 example-prod.default.svc.cluster.local</a:t>
            </a:r>
            <a:endParaRPr sz="800" b="1">
              <a:solidFill>
                <a:srgbClr val="783F04"/>
              </a:solidFill>
              <a:latin typeface="Roboto Mono"/>
              <a:ea typeface="Roboto Mono"/>
              <a:cs typeface="Roboto Mono"/>
              <a:sym typeface="Roboto Mono"/>
            </a:endParaRPr>
          </a:p>
        </p:txBody>
      </p:sp>
      <p:cxnSp>
        <p:nvCxnSpPr>
          <p:cNvPr id="633" name="Google Shape;633;p91"/>
          <p:cNvCxnSpPr>
            <a:stCxn id="632" idx="3"/>
          </p:cNvCxnSpPr>
          <p:nvPr/>
        </p:nvCxnSpPr>
        <p:spPr>
          <a:xfrm rot="10800000" flipH="1">
            <a:off x="4709150" y="4071300"/>
            <a:ext cx="417900" cy="61200"/>
          </a:xfrm>
          <a:prstGeom prst="straightConnector1">
            <a:avLst/>
          </a:prstGeom>
          <a:noFill/>
          <a:ln w="19050" cap="flat" cmpd="sng">
            <a:solidFill>
              <a:srgbClr val="000000"/>
            </a:solidFill>
            <a:prstDash val="solid"/>
            <a:round/>
            <a:headEnd type="none" w="med" len="med"/>
            <a:tailEnd type="stealth" w="med" len="med"/>
          </a:ln>
        </p:spPr>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NodePort Service</a:t>
            </a:r>
            <a:endParaRPr/>
          </a:p>
        </p:txBody>
      </p:sp>
      <p:sp>
        <p:nvSpPr>
          <p:cNvPr id="639" name="Google Shape;639;p92"/>
          <p:cNvSpPr txBox="1">
            <a:spLocks noGrp="1"/>
          </p:cNvSpPr>
          <p:nvPr>
            <p:ph type="body" idx="1"/>
          </p:nvPr>
        </p:nvSpPr>
        <p:spPr>
          <a:xfrm>
            <a:off x="457200" y="1288125"/>
            <a:ext cx="4712400" cy="3637800"/>
          </a:xfrm>
          <a:prstGeom prst="rect">
            <a:avLst/>
          </a:prstGeom>
          <a:ln>
            <a:noFill/>
          </a:ln>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b="1"/>
              <a:t>NodePort </a:t>
            </a:r>
            <a:r>
              <a:rPr lang="en" sz="2400"/>
              <a:t>services extend the </a:t>
            </a:r>
            <a:r>
              <a:rPr lang="en" sz="2400" b="1"/>
              <a:t>ClusterIP </a:t>
            </a:r>
            <a:r>
              <a:rPr lang="en" sz="2400"/>
              <a:t>service.</a:t>
            </a:r>
            <a:endParaRPr sz="2400"/>
          </a:p>
          <a:p>
            <a:pPr marL="457200" lvl="0" indent="-381000" algn="l" rtl="0">
              <a:spcBef>
                <a:spcPts val="1000"/>
              </a:spcBef>
              <a:spcAft>
                <a:spcPts val="0"/>
              </a:spcAft>
              <a:buSzPts val="2400"/>
              <a:buChar char="●"/>
            </a:pPr>
            <a:r>
              <a:rPr lang="en" sz="2400"/>
              <a:t>Exposes a port on every node’s IP.</a:t>
            </a:r>
            <a:endParaRPr sz="2400"/>
          </a:p>
          <a:p>
            <a:pPr marL="457200" lvl="0" indent="-381000" algn="l" rtl="0">
              <a:spcBef>
                <a:spcPts val="1000"/>
              </a:spcBef>
              <a:spcAft>
                <a:spcPts val="1000"/>
              </a:spcAft>
              <a:buSzPts val="2400"/>
              <a:buChar char="●"/>
            </a:pPr>
            <a:r>
              <a:rPr lang="en" sz="2400"/>
              <a:t> Port can either be statically defined, or dynamically taken from a range between 30000-32767.</a:t>
            </a:r>
            <a:endParaRPr sz="1400">
              <a:solidFill>
                <a:srgbClr val="1155CC"/>
              </a:solidFill>
              <a:latin typeface="Roboto Mono"/>
              <a:ea typeface="Roboto Mono"/>
              <a:cs typeface="Roboto Mono"/>
              <a:sym typeface="Roboto Mono"/>
            </a:endParaRPr>
          </a:p>
        </p:txBody>
      </p:sp>
      <p:sp>
        <p:nvSpPr>
          <p:cNvPr id="640" name="Google Shape;640;p92"/>
          <p:cNvSpPr txBox="1">
            <a:spLocks noGrp="1"/>
          </p:cNvSpPr>
          <p:nvPr>
            <p:ph type="body" idx="1"/>
          </p:nvPr>
        </p:nvSpPr>
        <p:spPr>
          <a:xfrm>
            <a:off x="5430300" y="1288125"/>
            <a:ext cx="32565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NodePort</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nodePort: </a:t>
            </a:r>
            <a:r>
              <a:rPr lang="en" sz="1600">
                <a:solidFill>
                  <a:srgbClr val="CC0000"/>
                </a:solidFill>
                <a:latin typeface="Roboto Mono"/>
                <a:ea typeface="Roboto Mono"/>
                <a:cs typeface="Roboto Mono"/>
                <a:sym typeface="Roboto Mono"/>
              </a:rPr>
              <a:t>32410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93"/>
          <p:cNvPicPr preferRelativeResize="0"/>
          <p:nvPr/>
        </p:nvPicPr>
        <p:blipFill>
          <a:blip r:embed="rId3">
            <a:alphaModFix/>
          </a:blip>
          <a:stretch>
            <a:fillRect/>
          </a:stretch>
        </p:blipFill>
        <p:spPr>
          <a:xfrm>
            <a:off x="457200" y="911268"/>
            <a:ext cx="5032223" cy="4272070"/>
          </a:xfrm>
          <a:prstGeom prst="rect">
            <a:avLst/>
          </a:prstGeom>
          <a:noFill/>
          <a:ln>
            <a:noFill/>
          </a:ln>
        </p:spPr>
      </p:pic>
      <p:sp>
        <p:nvSpPr>
          <p:cNvPr id="646" name="Google Shape;646;p93"/>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NodePort Service</a:t>
            </a:r>
            <a:endParaRPr/>
          </a:p>
        </p:txBody>
      </p:sp>
      <p:sp>
        <p:nvSpPr>
          <p:cNvPr id="647" name="Google Shape;647;p93"/>
          <p:cNvSpPr txBox="1">
            <a:spLocks noGrp="1"/>
          </p:cNvSpPr>
          <p:nvPr>
            <p:ph type="body" idx="4294967295"/>
          </p:nvPr>
        </p:nvSpPr>
        <p:spPr>
          <a:xfrm>
            <a:off x="5569150" y="1605550"/>
            <a:ext cx="3184200" cy="1841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Name:         example-prod</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Selector:     app=nginx,env=prod</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Type:         NodePort</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IP:           10.96.28.176</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Port:         &lt;unset&gt;  80/TCP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TargetPort:   80/TCP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NodePort:     &lt;unset&gt;  32410/TCP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Endpoints:    10.255.16.3:80,</a:t>
            </a:r>
            <a:br>
              <a:rPr lang="en" sz="1200">
                <a:solidFill>
                  <a:srgbClr val="783F04"/>
                </a:solidFill>
                <a:latin typeface="Roboto Mono"/>
                <a:ea typeface="Roboto Mono"/>
                <a:cs typeface="Roboto Mono"/>
                <a:sym typeface="Roboto Mono"/>
              </a:rPr>
            </a:br>
            <a:r>
              <a:rPr lang="en" sz="1200">
                <a:solidFill>
                  <a:srgbClr val="783F04"/>
                </a:solidFill>
                <a:latin typeface="Roboto Mono"/>
                <a:ea typeface="Roboto Mono"/>
                <a:cs typeface="Roboto Mono"/>
                <a:sym typeface="Roboto Mono"/>
              </a:rPr>
              <a:t>              10.255.16.4:80</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9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LoadBalancer Service</a:t>
            </a:r>
            <a:endParaRPr/>
          </a:p>
        </p:txBody>
      </p:sp>
      <p:sp>
        <p:nvSpPr>
          <p:cNvPr id="653" name="Google Shape;653;p94"/>
          <p:cNvSpPr txBox="1">
            <a:spLocks noGrp="1"/>
          </p:cNvSpPr>
          <p:nvPr>
            <p:ph type="body" idx="1"/>
          </p:nvPr>
        </p:nvSpPr>
        <p:spPr>
          <a:xfrm>
            <a:off x="5430050" y="1288125"/>
            <a:ext cx="32565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LoadBalancer</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
        <p:nvSpPr>
          <p:cNvPr id="654" name="Google Shape;654;p94"/>
          <p:cNvSpPr txBox="1">
            <a:spLocks noGrp="1"/>
          </p:cNvSpPr>
          <p:nvPr>
            <p:ph type="body" idx="1"/>
          </p:nvPr>
        </p:nvSpPr>
        <p:spPr>
          <a:xfrm>
            <a:off x="457200" y="1288125"/>
            <a:ext cx="4627800" cy="3637800"/>
          </a:xfrm>
          <a:prstGeom prst="rect">
            <a:avLst/>
          </a:prstGeom>
          <a:ln>
            <a:noFill/>
          </a:ln>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b="1"/>
              <a:t>LoadBalancer </a:t>
            </a:r>
            <a:r>
              <a:rPr lang="en" sz="2400"/>
              <a:t>services extend </a:t>
            </a:r>
            <a:r>
              <a:rPr lang="en" sz="2400" b="1"/>
              <a:t>NodePort.</a:t>
            </a:r>
            <a:r>
              <a:rPr lang="en" sz="2400"/>
              <a:t> </a:t>
            </a:r>
            <a:endParaRPr sz="2400"/>
          </a:p>
          <a:p>
            <a:pPr marL="457200" lvl="0" indent="-381000" algn="l" rtl="0">
              <a:spcBef>
                <a:spcPts val="1000"/>
              </a:spcBef>
              <a:spcAft>
                <a:spcPts val="1000"/>
              </a:spcAft>
              <a:buSzPts val="2400"/>
              <a:buChar char="●"/>
            </a:pPr>
            <a:r>
              <a:rPr lang="en" sz="2400"/>
              <a:t>Works in conjunction with an external system to map a cluster external IP to the exposed service.</a:t>
            </a:r>
            <a:endParaRPr sz="1400">
              <a:solidFill>
                <a:srgbClr val="1155CC"/>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659" name="Google Shape;659;p95"/>
          <p:cNvPicPr preferRelativeResize="0"/>
          <p:nvPr/>
        </p:nvPicPr>
        <p:blipFill>
          <a:blip r:embed="rId3">
            <a:alphaModFix/>
          </a:blip>
          <a:stretch>
            <a:fillRect/>
          </a:stretch>
        </p:blipFill>
        <p:spPr>
          <a:xfrm>
            <a:off x="82975" y="930159"/>
            <a:ext cx="5949801" cy="4288754"/>
          </a:xfrm>
          <a:prstGeom prst="rect">
            <a:avLst/>
          </a:prstGeom>
          <a:noFill/>
          <a:ln>
            <a:noFill/>
          </a:ln>
        </p:spPr>
      </p:pic>
      <p:sp>
        <p:nvSpPr>
          <p:cNvPr id="660" name="Google Shape;660;p95"/>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LoadBalancer Service</a:t>
            </a:r>
            <a:endParaRPr/>
          </a:p>
        </p:txBody>
      </p:sp>
      <p:sp>
        <p:nvSpPr>
          <p:cNvPr id="661" name="Google Shape;661;p95"/>
          <p:cNvSpPr txBox="1">
            <a:spLocks noGrp="1"/>
          </p:cNvSpPr>
          <p:nvPr>
            <p:ph type="body" idx="4294967295"/>
          </p:nvPr>
        </p:nvSpPr>
        <p:spPr>
          <a:xfrm>
            <a:off x="5907625" y="1655550"/>
            <a:ext cx="2966400" cy="20625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Name:         example-prod</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Selector:     app=nginx,env=prod</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Type:         LoadBalancer</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783F04"/>
                </a:solidFill>
                <a:latin typeface="Roboto Mono"/>
                <a:ea typeface="Roboto Mono"/>
                <a:cs typeface="Roboto Mono"/>
                <a:sym typeface="Roboto Mono"/>
              </a:rPr>
              <a:t>IP:           10.96.28.176</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LoadBalancer</a:t>
            </a:r>
            <a:br>
              <a:rPr lang="en" sz="1100">
                <a:solidFill>
                  <a:srgbClr val="783F04"/>
                </a:solidFill>
                <a:latin typeface="Roboto Mono"/>
                <a:ea typeface="Roboto Mono"/>
                <a:cs typeface="Roboto Mono"/>
                <a:sym typeface="Roboto Mono"/>
              </a:rPr>
            </a:br>
            <a:r>
              <a:rPr lang="en" sz="1100">
                <a:solidFill>
                  <a:srgbClr val="783F04"/>
                </a:solidFill>
                <a:latin typeface="Roboto Mono"/>
                <a:ea typeface="Roboto Mono"/>
                <a:cs typeface="Roboto Mono"/>
                <a:sym typeface="Roboto Mono"/>
              </a:rPr>
              <a:t>Ingress:      172.17.18.43</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Port:         &lt;unset&gt;  80/TCP</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TargetPort:   80/TCP</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NodePort:     &lt;unset&gt;  32410/TCP</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Endpoints:    10.255.16.3:80,</a:t>
            </a:r>
            <a:br>
              <a:rPr lang="en" sz="1100">
                <a:solidFill>
                  <a:srgbClr val="783F04"/>
                </a:solidFill>
                <a:latin typeface="Roboto Mono"/>
                <a:ea typeface="Roboto Mono"/>
                <a:cs typeface="Roboto Mono"/>
                <a:sym typeface="Roboto Mono"/>
              </a:rPr>
            </a:br>
            <a:r>
              <a:rPr lang="en" sz="1100">
                <a:solidFill>
                  <a:srgbClr val="783F04"/>
                </a:solidFill>
                <a:latin typeface="Roboto Mono"/>
                <a:ea typeface="Roboto Mono"/>
                <a:cs typeface="Roboto Mono"/>
                <a:sym typeface="Roboto Mono"/>
              </a:rPr>
              <a:t>              10.255.16.4:80</a:t>
            </a:r>
            <a:endParaRPr sz="1100">
              <a:solidFill>
                <a:srgbClr val="783F04"/>
              </a:solidFill>
              <a:latin typeface="Roboto Mono"/>
              <a:ea typeface="Roboto Mono"/>
              <a:cs typeface="Roboto Mono"/>
              <a:sym typeface="Roboto Mono"/>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ExternalName Service</a:t>
            </a:r>
            <a:endParaRPr/>
          </a:p>
        </p:txBody>
      </p:sp>
      <p:sp>
        <p:nvSpPr>
          <p:cNvPr id="667" name="Google Shape;667;p96"/>
          <p:cNvSpPr txBox="1">
            <a:spLocks noGrp="1"/>
          </p:cNvSpPr>
          <p:nvPr>
            <p:ph type="body" idx="1"/>
          </p:nvPr>
        </p:nvSpPr>
        <p:spPr>
          <a:xfrm>
            <a:off x="4980800" y="1288125"/>
            <a:ext cx="37059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ExternalName</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externalName: </a:t>
            </a:r>
            <a:r>
              <a:rPr lang="en" sz="1600">
                <a:solidFill>
                  <a:srgbClr val="CC0000"/>
                </a:solidFill>
                <a:latin typeface="Roboto Mono"/>
                <a:ea typeface="Roboto Mono"/>
                <a:cs typeface="Roboto Mono"/>
                <a:sym typeface="Roboto Mono"/>
              </a:rPr>
              <a:t>example.com</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600">
              <a:solidFill>
                <a:srgbClr val="1155CC"/>
              </a:solidFill>
              <a:latin typeface="Roboto Mono"/>
              <a:ea typeface="Roboto Mono"/>
              <a:cs typeface="Roboto Mono"/>
              <a:sym typeface="Roboto Mono"/>
            </a:endParaRPr>
          </a:p>
        </p:txBody>
      </p:sp>
      <p:sp>
        <p:nvSpPr>
          <p:cNvPr id="668" name="Google Shape;668;p96"/>
          <p:cNvSpPr txBox="1">
            <a:spLocks noGrp="1"/>
          </p:cNvSpPr>
          <p:nvPr>
            <p:ph type="body" idx="1"/>
          </p:nvPr>
        </p:nvSpPr>
        <p:spPr>
          <a:xfrm>
            <a:off x="457200" y="1288125"/>
            <a:ext cx="4237200" cy="3637800"/>
          </a:xfrm>
          <a:prstGeom prst="rect">
            <a:avLst/>
          </a:prstGeom>
          <a:ln>
            <a:noFill/>
          </a:ln>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b="1"/>
              <a:t>ExternalName</a:t>
            </a:r>
            <a:r>
              <a:rPr lang="en" sz="2400"/>
              <a:t> is used to reference endpoints </a:t>
            </a:r>
            <a:r>
              <a:rPr lang="en" sz="2400" b="1"/>
              <a:t>OUTSIDE</a:t>
            </a:r>
            <a:r>
              <a:rPr lang="en" sz="2400"/>
              <a:t> the cluster.</a:t>
            </a:r>
            <a:endParaRPr sz="2400"/>
          </a:p>
          <a:p>
            <a:pPr marL="457200" lvl="0" indent="-381000" algn="l" rtl="0">
              <a:spcBef>
                <a:spcPts val="1000"/>
              </a:spcBef>
              <a:spcAft>
                <a:spcPts val="1000"/>
              </a:spcAft>
              <a:buSzPts val="2400"/>
              <a:buChar char="●"/>
            </a:pPr>
            <a:r>
              <a:rPr lang="en" sz="2400"/>
              <a:t>Creates an internal </a:t>
            </a:r>
            <a:r>
              <a:rPr lang="en" sz="2400" b="1"/>
              <a:t>CNAME </a:t>
            </a:r>
            <a:r>
              <a:rPr lang="en" sz="2400"/>
              <a:t>DNS entry that aliases another.</a:t>
            </a:r>
            <a:endParaRPr sz="24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97"/>
          <p:cNvSpPr txBox="1">
            <a:spLocks noGrp="1"/>
          </p:cNvSpPr>
          <p:nvPr>
            <p:ph type="body" idx="1"/>
          </p:nvPr>
        </p:nvSpPr>
        <p:spPr>
          <a:xfrm>
            <a:off x="309600" y="11435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github.com/mrbobbytables/k8s-intro-tutorials/blob/master/core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74" name="Google Shape;674;p97"/>
          <p:cNvSpPr txBox="1">
            <a:spLocks noGrp="1"/>
          </p:cNvSpPr>
          <p:nvPr>
            <p:ph type="ctrTitle"/>
          </p:nvPr>
        </p:nvSpPr>
        <p:spPr>
          <a:xfrm>
            <a:off x="309600" y="2287550"/>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Exploring </a:t>
            </a:r>
            <a:endParaRPr/>
          </a:p>
          <a:p>
            <a:pPr marL="0" lvl="0" indent="0" algn="ctr" rtl="0">
              <a:spcBef>
                <a:spcPts val="0"/>
              </a:spcBef>
              <a:spcAft>
                <a:spcPts val="0"/>
              </a:spcAft>
              <a:buNone/>
            </a:pPr>
            <a:r>
              <a:rPr lang="en"/>
              <a:t>the Core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98"/>
          <p:cNvSpPr txBox="1">
            <a:spLocks noGrp="1"/>
          </p:cNvSpPr>
          <p:nvPr>
            <p:ph type="body" idx="1"/>
          </p:nvPr>
        </p:nvSpPr>
        <p:spPr>
          <a:xfrm>
            <a:off x="309600" y="11435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github.com/mrbobbytables/k8s-intro-tutorials/blob/master/core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80" name="Google Shape;680;p98"/>
          <p:cNvSpPr txBox="1">
            <a:spLocks noGrp="1"/>
          </p:cNvSpPr>
          <p:nvPr>
            <p:ph type="ctrTitle"/>
          </p:nvPr>
        </p:nvSpPr>
        <p:spPr>
          <a:xfrm>
            <a:off x="309600" y="2287550"/>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Exploring </a:t>
            </a:r>
            <a:endParaRPr/>
          </a:p>
          <a:p>
            <a:pPr marL="0" lvl="0" indent="0" algn="ctr" rtl="0">
              <a:spcBef>
                <a:spcPts val="0"/>
              </a:spcBef>
              <a:spcAft>
                <a:spcPts val="0"/>
              </a:spcAft>
              <a:buNone/>
            </a:pPr>
            <a:r>
              <a:rPr lang="en"/>
              <a:t>the Core</a:t>
            </a:r>
            <a:endParaRPr/>
          </a:p>
        </p:txBody>
      </p:sp>
      <p:pic>
        <p:nvPicPr>
          <p:cNvPr id="681" name="Google Shape;681;p98"/>
          <p:cNvPicPr preferRelativeResize="0"/>
          <p:nvPr/>
        </p:nvPicPr>
        <p:blipFill>
          <a:blip r:embed="rId3">
            <a:alphaModFix/>
          </a:blip>
          <a:stretch>
            <a:fillRect/>
          </a:stretch>
        </p:blipFill>
        <p:spPr>
          <a:xfrm>
            <a:off x="5723275" y="1602824"/>
            <a:ext cx="2000925" cy="2828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is Kubernetes?</a:t>
            </a:r>
            <a:endParaRPr/>
          </a:p>
        </p:txBody>
      </p:sp>
      <p:sp>
        <p:nvSpPr>
          <p:cNvPr id="120" name="Google Shape;120;p1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Project that was spun out of Google as an open source container orchestration platform.</a:t>
            </a:r>
            <a:endParaRPr sz="2400"/>
          </a:p>
          <a:p>
            <a:pPr marL="457200" lvl="0" indent="-381000" algn="l" rtl="0">
              <a:spcBef>
                <a:spcPts val="1000"/>
              </a:spcBef>
              <a:spcAft>
                <a:spcPts val="0"/>
              </a:spcAft>
              <a:buSzPts val="2400"/>
              <a:buChar char="●"/>
            </a:pPr>
            <a:r>
              <a:rPr lang="en" sz="2400"/>
              <a:t>Built from the lessons learned in the experiences of developing and running Google’s Borg and Omega.</a:t>
            </a:r>
            <a:endParaRPr sz="2400"/>
          </a:p>
          <a:p>
            <a:pPr marL="457200" lvl="0" indent="-381000" algn="l" rtl="0">
              <a:spcBef>
                <a:spcPts val="1000"/>
              </a:spcBef>
              <a:spcAft>
                <a:spcPts val="1000"/>
              </a:spcAft>
              <a:buSzPts val="2400"/>
              <a:buChar char="●"/>
            </a:pPr>
            <a:r>
              <a:rPr lang="en" sz="2400"/>
              <a:t>Designed from the ground-up as a </a:t>
            </a:r>
            <a:r>
              <a:rPr lang="en" sz="2400" b="1"/>
              <a:t>loosely coupled</a:t>
            </a:r>
            <a:r>
              <a:rPr lang="en" sz="2400"/>
              <a:t> collection of components centered around deploying, maintaining and scaling workloads.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9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 and Resources</a:t>
            </a:r>
            <a:endParaRPr/>
          </a:p>
        </p:txBody>
      </p:sp>
      <p:sp>
        <p:nvSpPr>
          <p:cNvPr id="687" name="Google Shape;687;p99"/>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Workloads</a:t>
            </a:r>
            <a:endParaRPr/>
          </a:p>
        </p:txBody>
      </p:sp>
      <p:sp>
        <p:nvSpPr>
          <p:cNvPr id="688" name="Google Shape;688;p99"/>
          <p:cNvSpPr txBox="1">
            <a:spLocks noGrp="1"/>
          </p:cNvSpPr>
          <p:nvPr>
            <p:ph type="ctrTitle"/>
          </p:nvPr>
        </p:nvSpPr>
        <p:spPr>
          <a:xfrm>
            <a:off x="4789800" y="892400"/>
            <a:ext cx="3087600" cy="29451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sz="2400"/>
              <a:t>ReplicaSet</a:t>
            </a:r>
            <a:endParaRPr sz="2400"/>
          </a:p>
          <a:p>
            <a:pPr marL="457200" lvl="0" indent="-381000" algn="l" rtl="0">
              <a:spcBef>
                <a:spcPts val="0"/>
              </a:spcBef>
              <a:spcAft>
                <a:spcPts val="0"/>
              </a:spcAft>
              <a:buSzPts val="2400"/>
              <a:buChar char="●"/>
            </a:pPr>
            <a:r>
              <a:rPr lang="en" sz="2400"/>
              <a:t>Deployment</a:t>
            </a:r>
            <a:endParaRPr sz="2400"/>
          </a:p>
          <a:p>
            <a:pPr marL="457200" lvl="0" indent="-381000" algn="l" rtl="0">
              <a:spcBef>
                <a:spcPts val="0"/>
              </a:spcBef>
              <a:spcAft>
                <a:spcPts val="0"/>
              </a:spcAft>
              <a:buSzPts val="2400"/>
              <a:buChar char="●"/>
            </a:pPr>
            <a:r>
              <a:rPr lang="en" sz="2400"/>
              <a:t>DaemonSet</a:t>
            </a:r>
            <a:endParaRPr sz="2400"/>
          </a:p>
          <a:p>
            <a:pPr marL="457200" lvl="0" indent="-381000" algn="l" rtl="0">
              <a:spcBef>
                <a:spcPts val="0"/>
              </a:spcBef>
              <a:spcAft>
                <a:spcPts val="0"/>
              </a:spcAft>
              <a:buSzPts val="2400"/>
              <a:buChar char="●"/>
            </a:pPr>
            <a:r>
              <a:rPr lang="en" sz="2400"/>
              <a:t>StatefulSet</a:t>
            </a:r>
            <a:endParaRPr sz="2400"/>
          </a:p>
          <a:p>
            <a:pPr marL="457200" lvl="0" indent="-381000" algn="l" rtl="0">
              <a:spcBef>
                <a:spcPts val="0"/>
              </a:spcBef>
              <a:spcAft>
                <a:spcPts val="0"/>
              </a:spcAft>
              <a:buSzPts val="2400"/>
              <a:buChar char="●"/>
            </a:pPr>
            <a:r>
              <a:rPr lang="en" sz="2400"/>
              <a:t>Job</a:t>
            </a:r>
            <a:endParaRPr sz="2400"/>
          </a:p>
          <a:p>
            <a:pPr marL="457200" lvl="0" indent="-381000" algn="l" rtl="0">
              <a:spcBef>
                <a:spcPts val="0"/>
              </a:spcBef>
              <a:spcAft>
                <a:spcPts val="0"/>
              </a:spcAft>
              <a:buSzPts val="2400"/>
              <a:buChar char="●"/>
            </a:pPr>
            <a:r>
              <a:rPr lang="en" sz="2400"/>
              <a:t>CronJob</a:t>
            </a:r>
            <a:endParaRPr sz="24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100"/>
          <p:cNvSpPr txBox="1">
            <a:spLocks noGrp="1"/>
          </p:cNvSpPr>
          <p:nvPr>
            <p:ph type="body" idx="1"/>
          </p:nvPr>
        </p:nvSpPr>
        <p:spPr>
          <a:xfrm>
            <a:off x="309600" y="11435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github.com/mrbobbytables/k8s-intro-tutorials/blob/master/workloads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94" name="Google Shape;694;p100"/>
          <p:cNvSpPr txBox="1">
            <a:spLocks noGrp="1"/>
          </p:cNvSpPr>
          <p:nvPr>
            <p:ph type="ctrTitle"/>
          </p:nvPr>
        </p:nvSpPr>
        <p:spPr>
          <a:xfrm>
            <a:off x="309600" y="2287550"/>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Using Workloads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0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Workloads</a:t>
            </a:r>
            <a:endParaRPr/>
          </a:p>
        </p:txBody>
      </p:sp>
      <p:sp>
        <p:nvSpPr>
          <p:cNvPr id="700" name="Google Shape;700;p101"/>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Workloads within Kubernetes are higher level objects that manage Pods or other higher level objects.</a:t>
            </a:r>
            <a:endParaRPr/>
          </a:p>
          <a:p>
            <a:pPr marL="0" lvl="0" indent="0" algn="l" rtl="0">
              <a:spcBef>
                <a:spcPts val="600"/>
              </a:spcBef>
              <a:spcAft>
                <a:spcPts val="0"/>
              </a:spcAft>
              <a:buNone/>
            </a:pPr>
            <a:endParaRPr/>
          </a:p>
          <a:p>
            <a:pPr marL="0" lvl="0" indent="0" algn="l" rtl="0">
              <a:spcBef>
                <a:spcPts val="600"/>
              </a:spcBef>
              <a:spcAft>
                <a:spcPts val="0"/>
              </a:spcAft>
              <a:buNone/>
            </a:pPr>
            <a:r>
              <a:rPr lang="en"/>
              <a:t>In </a:t>
            </a:r>
            <a:r>
              <a:rPr lang="en" b="1"/>
              <a:t>ALL CASES</a:t>
            </a:r>
            <a:r>
              <a:rPr lang="en"/>
              <a:t> a Pod Template is included, and acts the base tier of management.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10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 Template</a:t>
            </a:r>
            <a:endParaRPr/>
          </a:p>
        </p:txBody>
      </p:sp>
      <p:sp>
        <p:nvSpPr>
          <p:cNvPr id="706" name="Google Shape;706;p102"/>
          <p:cNvSpPr txBox="1">
            <a:spLocks noGrp="1"/>
          </p:cNvSpPr>
          <p:nvPr>
            <p:ph type="body" idx="1"/>
          </p:nvPr>
        </p:nvSpPr>
        <p:spPr>
          <a:xfrm>
            <a:off x="457200" y="1200150"/>
            <a:ext cx="8229600" cy="37695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Workload Controllers manage instances of Pods based off a provided template.</a:t>
            </a:r>
            <a:endParaRPr sz="2400"/>
          </a:p>
          <a:p>
            <a:pPr marL="457200" lvl="0" indent="-381000" algn="l" rtl="0">
              <a:spcBef>
                <a:spcPts val="1000"/>
              </a:spcBef>
              <a:spcAft>
                <a:spcPts val="0"/>
              </a:spcAft>
              <a:buSzPts val="2400"/>
              <a:buChar char="●"/>
            </a:pPr>
            <a:r>
              <a:rPr lang="en" sz="2400"/>
              <a:t>Pod Templates are Pod specs with limited metadata.</a:t>
            </a:r>
            <a:endParaRPr sz="2400"/>
          </a:p>
          <a:p>
            <a:pPr marL="457200" lvl="0" indent="-381000" algn="l" rtl="0">
              <a:spcBef>
                <a:spcPts val="1000"/>
              </a:spcBef>
              <a:spcAft>
                <a:spcPts val="1000"/>
              </a:spcAft>
              <a:buSzPts val="2400"/>
              <a:buChar char="●"/>
            </a:pPr>
            <a:r>
              <a:rPr lang="en" sz="2400"/>
              <a:t>Controllers use</a:t>
            </a:r>
            <a:br>
              <a:rPr lang="en" sz="2400"/>
            </a:br>
            <a:r>
              <a:rPr lang="en" sz="2400"/>
              <a:t>Pod Templates to</a:t>
            </a:r>
            <a:br>
              <a:rPr lang="en" sz="2400"/>
            </a:br>
            <a:r>
              <a:rPr lang="en" sz="2400"/>
              <a:t>make actual pods. </a:t>
            </a:r>
            <a:endParaRPr sz="2400"/>
          </a:p>
        </p:txBody>
      </p:sp>
      <p:sp>
        <p:nvSpPr>
          <p:cNvPr id="707" name="Google Shape;707;p102"/>
          <p:cNvSpPr txBox="1"/>
          <p:nvPr/>
        </p:nvSpPr>
        <p:spPr>
          <a:xfrm>
            <a:off x="3560375" y="2736275"/>
            <a:ext cx="2524800" cy="22335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apiVersion: </a:t>
            </a:r>
            <a:r>
              <a:rPr lang="en">
                <a:solidFill>
                  <a:srgbClr val="CC0000"/>
                </a:solidFill>
                <a:latin typeface="Roboto Mono"/>
                <a:ea typeface="Roboto Mono"/>
                <a:cs typeface="Roboto Mono"/>
                <a:sym typeface="Roboto Mono"/>
              </a:rPr>
              <a:t>v1</a:t>
            </a:r>
            <a:endParaRPr>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kind: </a:t>
            </a:r>
            <a:r>
              <a:rPr lang="en">
                <a:solidFill>
                  <a:srgbClr val="CC0000"/>
                </a:solidFill>
                <a:latin typeface="Roboto Mono"/>
                <a:ea typeface="Roboto Mono"/>
                <a:cs typeface="Roboto Mono"/>
                <a:sym typeface="Roboto Mono"/>
              </a:rPr>
              <a:t>Pod</a:t>
            </a:r>
            <a:endParaRPr>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metadata:</a:t>
            </a:r>
            <a:endParaRPr>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name:</a:t>
            </a:r>
            <a:r>
              <a:rPr lang="en">
                <a:solidFill>
                  <a:schemeClr val="dk1"/>
                </a:solidFill>
                <a:latin typeface="Roboto Mono"/>
                <a:ea typeface="Roboto Mono"/>
                <a:cs typeface="Roboto Mono"/>
                <a:sym typeface="Roboto Mono"/>
              </a:rPr>
              <a:t> </a:t>
            </a:r>
            <a:r>
              <a:rPr lang="en">
                <a:solidFill>
                  <a:srgbClr val="CC0000"/>
                </a:solidFill>
                <a:latin typeface="Roboto Mono"/>
                <a:ea typeface="Roboto Mono"/>
                <a:cs typeface="Roboto Mono"/>
                <a:sym typeface="Roboto Mono"/>
              </a:rPr>
              <a:t>pod-example</a:t>
            </a:r>
            <a:endParaRPr>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labels:</a:t>
            </a:r>
            <a:br>
              <a:rPr lang="en">
                <a:solidFill>
                  <a:srgbClr val="1155CC"/>
                </a:solidFill>
                <a:latin typeface="Roboto Mono"/>
                <a:ea typeface="Roboto Mono"/>
                <a:cs typeface="Roboto Mono"/>
                <a:sym typeface="Roboto Mono"/>
              </a:rPr>
            </a:br>
            <a:r>
              <a:rPr lang="en">
                <a:solidFill>
                  <a:srgbClr val="1155CC"/>
                </a:solidFill>
                <a:latin typeface="Roboto Mono"/>
                <a:ea typeface="Roboto Mono"/>
                <a:cs typeface="Roboto Mono"/>
                <a:sym typeface="Roboto Mono"/>
              </a:rPr>
              <a:t>    app: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spec:</a:t>
            </a:r>
            <a:endParaRPr>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containers:</a:t>
            </a:r>
            <a:endParaRPr>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 name: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image: </a:t>
            </a:r>
            <a:r>
              <a:rPr lang="en">
                <a:solidFill>
                  <a:srgbClr val="CC0000"/>
                </a:solidFill>
                <a:latin typeface="Roboto Mono"/>
                <a:ea typeface="Roboto Mono"/>
                <a:cs typeface="Roboto Mono"/>
                <a:sym typeface="Roboto Mono"/>
              </a:rPr>
              <a:t>nginx</a:t>
            </a:r>
            <a:endParaRPr/>
          </a:p>
        </p:txBody>
      </p:sp>
      <p:sp>
        <p:nvSpPr>
          <p:cNvPr id="708" name="Google Shape;708;p102"/>
          <p:cNvSpPr txBox="1"/>
          <p:nvPr/>
        </p:nvSpPr>
        <p:spPr>
          <a:xfrm>
            <a:off x="6195900" y="2736275"/>
            <a:ext cx="2490900" cy="22335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155CC"/>
                </a:solidFill>
                <a:latin typeface="Roboto Mono"/>
                <a:ea typeface="Roboto Mono"/>
                <a:cs typeface="Roboto Mono"/>
                <a:sym typeface="Roboto Mono"/>
              </a:rPr>
              <a:t>template:</a:t>
            </a:r>
            <a:endParaRPr>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a:solidFill>
                  <a:srgbClr val="1155CC"/>
                </a:solidFill>
                <a:latin typeface="Roboto Mono"/>
                <a:ea typeface="Roboto Mono"/>
                <a:cs typeface="Roboto Mono"/>
                <a:sym typeface="Roboto Mono"/>
              </a:rPr>
              <a:t>  metadata:</a:t>
            </a:r>
            <a:endParaRPr>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a:solidFill>
                  <a:srgbClr val="1155CC"/>
                </a:solidFill>
                <a:latin typeface="Roboto Mono"/>
                <a:ea typeface="Roboto Mono"/>
                <a:cs typeface="Roboto Mono"/>
                <a:sym typeface="Roboto Mono"/>
              </a:rPr>
              <a:t>    labels:</a:t>
            </a:r>
            <a:br>
              <a:rPr lang="en">
                <a:solidFill>
                  <a:srgbClr val="1155CC"/>
                </a:solidFill>
                <a:latin typeface="Roboto Mono"/>
                <a:ea typeface="Roboto Mono"/>
                <a:cs typeface="Roboto Mono"/>
                <a:sym typeface="Roboto Mono"/>
              </a:rPr>
            </a:br>
            <a:r>
              <a:rPr lang="en">
                <a:solidFill>
                  <a:srgbClr val="1155CC"/>
                </a:solidFill>
                <a:latin typeface="Roboto Mono"/>
                <a:ea typeface="Roboto Mono"/>
                <a:cs typeface="Roboto Mono"/>
                <a:sym typeface="Roboto Mono"/>
              </a:rPr>
              <a:t>      app: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a:solidFill>
                  <a:srgbClr val="1155CC"/>
                </a:solidFill>
                <a:latin typeface="Roboto Mono"/>
                <a:ea typeface="Roboto Mono"/>
                <a:cs typeface="Roboto Mono"/>
                <a:sym typeface="Roboto Mono"/>
              </a:rPr>
              <a:t>  spec:</a:t>
            </a:r>
            <a:endParaRPr>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a:solidFill>
                  <a:srgbClr val="1155CC"/>
                </a:solidFill>
                <a:latin typeface="Roboto Mono"/>
                <a:ea typeface="Roboto Mono"/>
                <a:cs typeface="Roboto Mono"/>
                <a:sym typeface="Roboto Mono"/>
              </a:rPr>
              <a:t>    containers:</a:t>
            </a:r>
            <a:endParaRPr>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a:solidFill>
                  <a:srgbClr val="1155CC"/>
                </a:solidFill>
                <a:latin typeface="Roboto Mono"/>
                <a:ea typeface="Roboto Mono"/>
                <a:cs typeface="Roboto Mono"/>
                <a:sym typeface="Roboto Mono"/>
              </a:rPr>
              <a:t>    - name: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a:solidFill>
                  <a:srgbClr val="1155CC"/>
                </a:solidFill>
                <a:latin typeface="Roboto Mono"/>
                <a:ea typeface="Roboto Mono"/>
                <a:cs typeface="Roboto Mono"/>
                <a:sym typeface="Roboto Mono"/>
              </a:rPr>
              <a:t>      image: </a:t>
            </a:r>
            <a:r>
              <a:rPr lang="en">
                <a:solidFill>
                  <a:srgbClr val="CC0000"/>
                </a:solidFill>
                <a:latin typeface="Roboto Mono"/>
                <a:ea typeface="Roboto Mono"/>
                <a:cs typeface="Roboto Mono"/>
                <a:sym typeface="Roboto Mono"/>
              </a:rPr>
              <a:t>nginx</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0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ReplicaSet</a:t>
            </a:r>
            <a:endParaRPr/>
          </a:p>
        </p:txBody>
      </p:sp>
      <p:sp>
        <p:nvSpPr>
          <p:cNvPr id="714" name="Google Shape;714;p10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Primary method of managing pod replicas and their lifecycle.</a:t>
            </a:r>
            <a:endParaRPr sz="2400"/>
          </a:p>
          <a:p>
            <a:pPr marL="457200" lvl="0" indent="-381000" algn="l" rtl="0">
              <a:spcBef>
                <a:spcPts val="1000"/>
              </a:spcBef>
              <a:spcAft>
                <a:spcPts val="0"/>
              </a:spcAft>
              <a:buSzPts val="2400"/>
              <a:buChar char="●"/>
            </a:pPr>
            <a:r>
              <a:rPr lang="en" sz="2400"/>
              <a:t>Includes their scheduling, scaling, and deletion.</a:t>
            </a:r>
            <a:endParaRPr sz="2400"/>
          </a:p>
          <a:p>
            <a:pPr marL="457200" lvl="0" indent="-381000" algn="l" rtl="0">
              <a:spcBef>
                <a:spcPts val="1000"/>
              </a:spcBef>
              <a:spcAft>
                <a:spcPts val="0"/>
              </a:spcAft>
              <a:buSzPts val="2400"/>
              <a:buChar char="●"/>
            </a:pPr>
            <a:r>
              <a:rPr lang="en" sz="2400"/>
              <a:t>Their job is simple: </a:t>
            </a:r>
            <a:r>
              <a:rPr lang="en" sz="2400" b="1"/>
              <a:t>Always ensure the desired number of pods are running.</a:t>
            </a:r>
            <a:endParaRPr sz="2400" b="1"/>
          </a:p>
          <a:p>
            <a:pPr marL="0" lvl="0" indent="0" algn="l" rtl="0">
              <a:spcBef>
                <a:spcPts val="1000"/>
              </a:spcBef>
              <a:spcAft>
                <a:spcPts val="0"/>
              </a:spcAft>
              <a:buClr>
                <a:schemeClr val="dk1"/>
              </a:buClr>
              <a:buSzPts val="1100"/>
              <a:buFont typeface="Arial"/>
              <a:buNone/>
            </a:pP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pic>
        <p:nvPicPr>
          <p:cNvPr id="715" name="Google Shape;715;p103"/>
          <p:cNvPicPr preferRelativeResize="0"/>
          <p:nvPr/>
        </p:nvPicPr>
        <p:blipFill>
          <a:blip r:embed="rId3">
            <a:alphaModFix/>
          </a:blip>
          <a:stretch>
            <a:fillRect/>
          </a:stretch>
        </p:blipFill>
        <p:spPr>
          <a:xfrm>
            <a:off x="1927174" y="4114125"/>
            <a:ext cx="5289649" cy="9128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0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ReplicaSet</a:t>
            </a:r>
            <a:endParaRPr/>
          </a:p>
        </p:txBody>
      </p:sp>
      <p:sp>
        <p:nvSpPr>
          <p:cNvPr id="721" name="Google Shape;721;p104"/>
          <p:cNvSpPr txBox="1">
            <a:spLocks noGrp="1"/>
          </p:cNvSpPr>
          <p:nvPr>
            <p:ph type="body" idx="1"/>
          </p:nvPr>
        </p:nvSpPr>
        <p:spPr>
          <a:xfrm>
            <a:off x="457200" y="1200150"/>
            <a:ext cx="49794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solidFill>
                  <a:srgbClr val="1155CC"/>
                </a:solidFill>
                <a:latin typeface="Roboto Mono"/>
                <a:ea typeface="Roboto Mono"/>
                <a:cs typeface="Roboto Mono"/>
                <a:sym typeface="Roboto Mono"/>
              </a:rPr>
              <a:t>replicas:</a:t>
            </a:r>
            <a:r>
              <a:rPr lang="en" sz="2400">
                <a:solidFill>
                  <a:srgbClr val="000000"/>
                </a:solidFill>
              </a:rPr>
              <a:t> The desired number of instances of the Pod.</a:t>
            </a:r>
            <a:endParaRPr sz="2400">
              <a:solidFill>
                <a:srgbClr val="000000"/>
              </a:solidFill>
            </a:endParaRPr>
          </a:p>
          <a:p>
            <a:pPr marL="457200" lvl="0" indent="-381000" algn="l" rtl="0">
              <a:spcBef>
                <a:spcPts val="1000"/>
              </a:spcBef>
              <a:spcAft>
                <a:spcPts val="1000"/>
              </a:spcAft>
              <a:buSzPts val="2400"/>
              <a:buChar char="●"/>
            </a:pPr>
            <a:r>
              <a:rPr lang="en" sz="2400">
                <a:solidFill>
                  <a:srgbClr val="1155CC"/>
                </a:solidFill>
                <a:latin typeface="Roboto Mono"/>
                <a:ea typeface="Roboto Mono"/>
                <a:cs typeface="Roboto Mono"/>
                <a:sym typeface="Roboto Mono"/>
              </a:rPr>
              <a:t>selector:</a:t>
            </a:r>
            <a:r>
              <a:rPr lang="en" sz="2400"/>
              <a:t>The label selector for the </a:t>
            </a:r>
            <a:r>
              <a:rPr lang="en" sz="2400" b="1"/>
              <a:t>ReplicaSet</a:t>
            </a:r>
            <a:r>
              <a:rPr lang="en" sz="2400"/>
              <a:t> will manage </a:t>
            </a:r>
            <a:r>
              <a:rPr lang="en" sz="2400" b="1"/>
              <a:t>ALL </a:t>
            </a:r>
            <a:r>
              <a:rPr lang="en" sz="2400"/>
              <a:t>Pod instances that it targets; whether it’s desired or not.</a:t>
            </a:r>
            <a:endParaRPr sz="2400">
              <a:solidFill>
                <a:srgbClr val="000000"/>
              </a:solidFill>
            </a:endParaRPr>
          </a:p>
        </p:txBody>
      </p:sp>
      <p:sp>
        <p:nvSpPr>
          <p:cNvPr id="722" name="Google Shape;722;p104"/>
          <p:cNvSpPr txBox="1">
            <a:spLocks noGrp="1"/>
          </p:cNvSpPr>
          <p:nvPr>
            <p:ph type="body" idx="1"/>
          </p:nvPr>
        </p:nvSpPr>
        <p:spPr>
          <a:xfrm>
            <a:off x="5768600" y="1288125"/>
            <a:ext cx="29181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apiVersion: </a:t>
            </a:r>
            <a:r>
              <a:rPr lang="en" sz="1800">
                <a:solidFill>
                  <a:srgbClr val="CC0000"/>
                </a:solidFill>
                <a:latin typeface="Roboto Mono"/>
                <a:ea typeface="Roboto Mono"/>
                <a:cs typeface="Roboto Mono"/>
                <a:sym typeface="Roboto Mono"/>
              </a:rPr>
              <a:t>apps/v1</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kind: </a:t>
            </a:r>
            <a:r>
              <a:rPr lang="en" sz="1800">
                <a:solidFill>
                  <a:srgbClr val="CC0000"/>
                </a:solidFill>
                <a:latin typeface="Roboto Mono"/>
                <a:ea typeface="Roboto Mono"/>
                <a:cs typeface="Roboto Mono"/>
                <a:sym typeface="Roboto Mono"/>
              </a:rPr>
              <a:t>ReplicaSet</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metadata:</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name:</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rs-example</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spec:</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replicas: </a:t>
            </a:r>
            <a:r>
              <a:rPr lang="en" sz="1800">
                <a:solidFill>
                  <a:srgbClr val="CC0000"/>
                </a:solidFill>
                <a:latin typeface="Roboto Mono"/>
                <a:ea typeface="Roboto Mono"/>
                <a:cs typeface="Roboto Mono"/>
                <a:sym typeface="Roboto Mono"/>
              </a:rPr>
              <a:t>3</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selector:</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matchLabels:</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app: </a:t>
            </a:r>
            <a:r>
              <a:rPr lang="en" sz="1800">
                <a:solidFill>
                  <a:srgbClr val="CC0000"/>
                </a:solidFill>
                <a:latin typeface="Roboto Mono"/>
                <a:ea typeface="Roboto Mono"/>
                <a:cs typeface="Roboto Mono"/>
                <a:sym typeface="Roboto Mono"/>
              </a:rPr>
              <a:t>nginx</a:t>
            </a:r>
            <a:br>
              <a:rPr lang="en" sz="1800">
                <a:solidFill>
                  <a:srgbClr val="1155CC"/>
                </a:solidFill>
                <a:latin typeface="Roboto Mono"/>
                <a:ea typeface="Roboto Mono"/>
                <a:cs typeface="Roboto Mono"/>
                <a:sym typeface="Roboto Mono"/>
              </a:rPr>
            </a:br>
            <a:r>
              <a:rPr lang="en" sz="1800">
                <a:solidFill>
                  <a:srgbClr val="1155CC"/>
                </a:solidFill>
                <a:latin typeface="Roboto Mono"/>
                <a:ea typeface="Roboto Mono"/>
                <a:cs typeface="Roboto Mono"/>
                <a:sym typeface="Roboto Mono"/>
              </a:rPr>
              <a:t>      env: </a:t>
            </a:r>
            <a:r>
              <a:rPr lang="en" sz="1800">
                <a:solidFill>
                  <a:srgbClr val="CC0000"/>
                </a:solidFill>
                <a:latin typeface="Roboto Mono"/>
                <a:ea typeface="Roboto Mono"/>
                <a:cs typeface="Roboto Mono"/>
                <a:sym typeface="Roboto Mono"/>
              </a:rPr>
              <a:t>prod</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template:</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a:t>
            </a:r>
            <a:r>
              <a:rPr lang="en" sz="1800">
                <a:solidFill>
                  <a:srgbClr val="38761D"/>
                </a:solidFill>
                <a:latin typeface="Roboto Mono"/>
                <a:ea typeface="Roboto Mono"/>
                <a:cs typeface="Roboto Mono"/>
                <a:sym typeface="Roboto Mono"/>
              </a:rPr>
              <a:t>&lt;pod template&gt;</a:t>
            </a:r>
            <a:endParaRPr sz="1800">
              <a:solidFill>
                <a:srgbClr val="38761D"/>
              </a:solidFill>
              <a:latin typeface="Roboto Mono"/>
              <a:ea typeface="Roboto Mono"/>
              <a:cs typeface="Roboto Mono"/>
              <a:sym typeface="Roboto Mono"/>
            </a:endParaRPr>
          </a:p>
          <a:p>
            <a:pPr marL="0" lvl="0" indent="0" algn="l" rtl="0">
              <a:spcBef>
                <a:spcPts val="0"/>
              </a:spcBef>
              <a:spcAft>
                <a:spcPts val="0"/>
              </a:spcAft>
              <a:buNone/>
            </a:pPr>
            <a:endParaRPr sz="1800">
              <a:solidFill>
                <a:srgbClr val="1155CC"/>
              </a:solidFill>
              <a:latin typeface="Roboto Mono"/>
              <a:ea typeface="Roboto Mono"/>
              <a:cs typeface="Roboto Mono"/>
              <a:sym typeface="Roboto Mono"/>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0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ReplicaSet</a:t>
            </a:r>
            <a:endParaRPr/>
          </a:p>
        </p:txBody>
      </p:sp>
      <p:sp>
        <p:nvSpPr>
          <p:cNvPr id="728" name="Google Shape;728;p105"/>
          <p:cNvSpPr txBox="1">
            <a:spLocks noGrp="1"/>
          </p:cNvSpPr>
          <p:nvPr>
            <p:ph type="body" idx="1"/>
          </p:nvPr>
        </p:nvSpPr>
        <p:spPr>
          <a:xfrm>
            <a:off x="3834250" y="2192175"/>
            <a:ext cx="4852500" cy="28110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describe rs rs-example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         rs-example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Namespace:    default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Selector:     app=nginx,env=prod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Labels:       app=nginx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Annotations: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Replicas:     3 current / 3 desired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Pods Status:  3 Running / 0 Waiting / 0 Succeeded / 0 Failed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 Template: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Labels:  app=nginx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Containers: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Image:        nginx:stable-alpine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Port:         80/TCP</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Environment: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Mounts: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Volumes: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Events: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Type    Reason            Age   From                   Message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    ------            ----  ----                   -------</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rs-example-mkll2</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rs-example-b7bcg</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rs-example-9l4dt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700">
              <a:solidFill>
                <a:srgbClr val="783F04"/>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endParaRPr sz="700"/>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p:txBody>
      </p:sp>
      <p:sp>
        <p:nvSpPr>
          <p:cNvPr id="729" name="Google Shape;729;p105"/>
          <p:cNvSpPr txBox="1">
            <a:spLocks noGrp="1"/>
          </p:cNvSpPr>
          <p:nvPr>
            <p:ph type="body" idx="1"/>
          </p:nvPr>
        </p:nvSpPr>
        <p:spPr>
          <a:xfrm>
            <a:off x="457200" y="1266000"/>
            <a:ext cx="3290400" cy="3737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apiVersion: </a:t>
            </a:r>
            <a:r>
              <a:rPr lang="en" sz="1100">
                <a:solidFill>
                  <a:srgbClr val="CC0000"/>
                </a:solidFill>
                <a:latin typeface="Roboto Mono"/>
                <a:ea typeface="Roboto Mono"/>
                <a:cs typeface="Roboto Mono"/>
                <a:sym typeface="Roboto Mono"/>
              </a:rPr>
              <a:t>apps/v1</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kind: </a:t>
            </a:r>
            <a:r>
              <a:rPr lang="en" sz="1100">
                <a:solidFill>
                  <a:srgbClr val="CC0000"/>
                </a:solidFill>
                <a:latin typeface="Roboto Mono"/>
                <a:ea typeface="Roboto Mono"/>
                <a:cs typeface="Roboto Mono"/>
                <a:sym typeface="Roboto Mono"/>
              </a:rPr>
              <a:t>ReplicaSet</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name:</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rs-example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replicas: </a:t>
            </a:r>
            <a:r>
              <a:rPr lang="en" sz="1100">
                <a:solidFill>
                  <a:srgbClr val="CC0000"/>
                </a:solidFill>
                <a:latin typeface="Roboto Mono"/>
                <a:ea typeface="Roboto Mono"/>
                <a:cs typeface="Roboto Mono"/>
                <a:sym typeface="Roboto Mono"/>
              </a:rPr>
              <a:t>3</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selector:</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matchLabels: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nginx</a:t>
            </a:r>
            <a:br>
              <a:rPr lang="en" sz="1100">
                <a:solidFill>
                  <a:srgbClr val="1155CC"/>
                </a:solidFill>
                <a:latin typeface="Roboto Mono"/>
                <a:ea typeface="Roboto Mono"/>
                <a:cs typeface="Roboto Mono"/>
                <a:sym typeface="Roboto Mono"/>
              </a:rPr>
            </a:br>
            <a:r>
              <a:rPr lang="en" sz="1100">
                <a:solidFill>
                  <a:srgbClr val="1155CC"/>
                </a:solidFill>
                <a:latin typeface="Roboto Mono"/>
                <a:ea typeface="Roboto Mono"/>
                <a:cs typeface="Roboto Mono"/>
                <a:sym typeface="Roboto Mono"/>
              </a:rPr>
              <a:t>      env: </a:t>
            </a:r>
            <a:r>
              <a:rPr lang="en" sz="1100">
                <a:solidFill>
                  <a:srgbClr val="CC0000"/>
                </a:solidFill>
                <a:latin typeface="Roboto Mono"/>
                <a:ea typeface="Roboto Mono"/>
                <a:cs typeface="Roboto Mono"/>
                <a:sym typeface="Roboto Mono"/>
              </a:rPr>
              <a:t>prod</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template:</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labels: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env: </a:t>
            </a:r>
            <a:r>
              <a:rPr lang="en" sz="1100">
                <a:solidFill>
                  <a:srgbClr val="CC0000"/>
                </a:solidFill>
                <a:latin typeface="Roboto Mono"/>
                <a:ea typeface="Roboto Mono"/>
                <a:cs typeface="Roboto Mono"/>
                <a:sym typeface="Roboto Mono"/>
              </a:rPr>
              <a:t>prod</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containers: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 name: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image: </a:t>
            </a:r>
            <a:r>
              <a:rPr lang="en" sz="1100">
                <a:solidFill>
                  <a:srgbClr val="CC0000"/>
                </a:solidFill>
                <a:latin typeface="Roboto Mono"/>
                <a:ea typeface="Roboto Mono"/>
                <a:cs typeface="Roboto Mono"/>
                <a:sym typeface="Roboto Mono"/>
              </a:rPr>
              <a:t>nginx:stable-alpine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ports: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 containerPort: </a:t>
            </a:r>
            <a:r>
              <a:rPr lang="en" sz="1100">
                <a:solidFill>
                  <a:srgbClr val="CC0000"/>
                </a:solidFill>
                <a:latin typeface="Roboto Mono"/>
                <a:ea typeface="Roboto Mono"/>
                <a:cs typeface="Roboto Mono"/>
                <a:sym typeface="Roboto Mono"/>
              </a:rPr>
              <a:t>80</a:t>
            </a:r>
            <a:endParaRPr sz="1100">
              <a:solidFill>
                <a:srgbClr val="1155CC"/>
              </a:solidFill>
              <a:latin typeface="Roboto Mono"/>
              <a:ea typeface="Roboto Mono"/>
              <a:cs typeface="Roboto Mono"/>
              <a:sym typeface="Roboto Mono"/>
            </a:endParaRPr>
          </a:p>
        </p:txBody>
      </p:sp>
      <p:sp>
        <p:nvSpPr>
          <p:cNvPr id="730" name="Google Shape;730;p105"/>
          <p:cNvSpPr txBox="1">
            <a:spLocks noGrp="1"/>
          </p:cNvSpPr>
          <p:nvPr>
            <p:ph type="body" idx="1"/>
          </p:nvPr>
        </p:nvSpPr>
        <p:spPr>
          <a:xfrm>
            <a:off x="3834275" y="1266000"/>
            <a:ext cx="4852500" cy="8286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 kubectl get pods</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NAME               READY     STATUS    RESTARTS   AGE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rs-example-9l4dt   1/1       Running   0          1h</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rs-example-b7bcg   1/1       Running   0          1h</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rs-example-mkll2   1/1       Running   0          1h</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0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Deployment</a:t>
            </a:r>
            <a:endParaRPr/>
          </a:p>
        </p:txBody>
      </p:sp>
      <p:sp>
        <p:nvSpPr>
          <p:cNvPr id="736" name="Google Shape;736;p106"/>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Declarative method of managing Pods via </a:t>
            </a:r>
            <a:r>
              <a:rPr lang="en" sz="2400" b="1"/>
              <a:t>ReplicaSets.</a:t>
            </a:r>
            <a:endParaRPr sz="2400"/>
          </a:p>
          <a:p>
            <a:pPr marL="457200" lvl="0" indent="-381000" algn="l" rtl="0">
              <a:spcBef>
                <a:spcPts val="1000"/>
              </a:spcBef>
              <a:spcAft>
                <a:spcPts val="0"/>
              </a:spcAft>
              <a:buSzPts val="2400"/>
              <a:buChar char="●"/>
            </a:pPr>
            <a:r>
              <a:rPr lang="en" sz="2400"/>
              <a:t>Provide rollback functionality and update control.</a:t>
            </a:r>
            <a:endParaRPr sz="2400"/>
          </a:p>
          <a:p>
            <a:pPr marL="457200" lvl="0" indent="-381000" algn="l" rtl="0">
              <a:spcBef>
                <a:spcPts val="1000"/>
              </a:spcBef>
              <a:spcAft>
                <a:spcPts val="0"/>
              </a:spcAft>
              <a:buSzPts val="2400"/>
              <a:buChar char="●"/>
            </a:pPr>
            <a:r>
              <a:rPr lang="en" sz="2400"/>
              <a:t>Updates are managed through the </a:t>
            </a:r>
            <a:r>
              <a:rPr lang="en" sz="2400" b="1"/>
              <a:t>pod-template-hash </a:t>
            </a:r>
            <a:r>
              <a:rPr lang="en" sz="2400"/>
              <a:t>label.</a:t>
            </a:r>
            <a:r>
              <a:rPr lang="en" sz="2400" b="1"/>
              <a:t> </a:t>
            </a:r>
            <a:endParaRPr sz="2400" b="1"/>
          </a:p>
          <a:p>
            <a:pPr marL="457200" lvl="0" indent="-381000" algn="l" rtl="0">
              <a:spcBef>
                <a:spcPts val="1000"/>
              </a:spcBef>
              <a:spcAft>
                <a:spcPts val="0"/>
              </a:spcAft>
              <a:buSzPts val="2400"/>
              <a:buChar char="●"/>
            </a:pPr>
            <a:r>
              <a:rPr lang="en" sz="2400"/>
              <a:t>Each iteration creates a unique label that is assigned to both the </a:t>
            </a:r>
            <a:r>
              <a:rPr lang="en" sz="2400" b="1"/>
              <a:t>ReplicaSet</a:t>
            </a:r>
            <a:r>
              <a:rPr lang="en" sz="2400"/>
              <a:t> and subsequent Pods.</a:t>
            </a:r>
            <a:endParaRPr sz="2400"/>
          </a:p>
          <a:p>
            <a:pPr marL="0" lvl="0" indent="0" algn="l" rtl="0">
              <a:spcBef>
                <a:spcPts val="1000"/>
              </a:spcBef>
              <a:spcAft>
                <a:spcPts val="0"/>
              </a:spcAft>
              <a:buNone/>
            </a:pPr>
            <a:endParaRPr sz="2400"/>
          </a:p>
        </p:txBody>
      </p:sp>
      <p:pic>
        <p:nvPicPr>
          <p:cNvPr id="737" name="Google Shape;737;p106"/>
          <p:cNvPicPr preferRelativeResize="0"/>
          <p:nvPr/>
        </p:nvPicPr>
        <p:blipFill>
          <a:blip r:embed="rId3">
            <a:alphaModFix/>
          </a:blip>
          <a:stretch>
            <a:fillRect/>
          </a:stretch>
        </p:blipFill>
        <p:spPr>
          <a:xfrm>
            <a:off x="1924713" y="4109925"/>
            <a:ext cx="5294567" cy="9454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0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Deployment</a:t>
            </a:r>
            <a:endParaRPr/>
          </a:p>
        </p:txBody>
      </p:sp>
      <p:sp>
        <p:nvSpPr>
          <p:cNvPr id="743" name="Google Shape;743;p107"/>
          <p:cNvSpPr txBox="1">
            <a:spLocks noGrp="1"/>
          </p:cNvSpPr>
          <p:nvPr>
            <p:ph type="body" idx="1"/>
          </p:nvPr>
        </p:nvSpPr>
        <p:spPr>
          <a:xfrm>
            <a:off x="457200" y="1200150"/>
            <a:ext cx="55575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revisionHistoryLimit: </a:t>
            </a:r>
            <a:r>
              <a:rPr lang="en" sz="1800"/>
              <a:t>The number of previous iterations of the Deployment to retain.</a:t>
            </a:r>
            <a:endParaRPr sz="1800">
              <a:solidFill>
                <a:srgbClr val="1155CC"/>
              </a:solidFill>
              <a:latin typeface="Roboto Mono"/>
              <a:ea typeface="Roboto Mono"/>
              <a:cs typeface="Roboto Mono"/>
              <a:sym typeface="Roboto Mono"/>
            </a:endParaRPr>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strategy: </a:t>
            </a:r>
            <a:r>
              <a:rPr lang="en" sz="1800"/>
              <a:t>Describes the method of  updating the Pods based on the </a:t>
            </a:r>
            <a:r>
              <a:rPr lang="en" sz="1800">
                <a:solidFill>
                  <a:srgbClr val="1155CC"/>
                </a:solidFill>
                <a:latin typeface="Roboto Mono"/>
                <a:ea typeface="Roboto Mono"/>
                <a:cs typeface="Roboto Mono"/>
                <a:sym typeface="Roboto Mono"/>
              </a:rPr>
              <a:t>type</a:t>
            </a:r>
            <a:r>
              <a:rPr lang="en" sz="1800"/>
              <a:t>. Valid options are </a:t>
            </a:r>
            <a:r>
              <a:rPr lang="en" sz="1800">
                <a:solidFill>
                  <a:srgbClr val="CC0000"/>
                </a:solidFill>
                <a:latin typeface="Roboto Mono"/>
                <a:ea typeface="Roboto Mono"/>
                <a:cs typeface="Roboto Mono"/>
                <a:sym typeface="Roboto Mono"/>
              </a:rPr>
              <a:t>Recreate</a:t>
            </a:r>
            <a:r>
              <a:rPr lang="en" sz="1800">
                <a:solidFill>
                  <a:srgbClr val="CC0000"/>
                </a:solidFill>
              </a:rPr>
              <a:t> </a:t>
            </a:r>
            <a:r>
              <a:rPr lang="en" sz="1800"/>
              <a:t>or </a:t>
            </a:r>
            <a:r>
              <a:rPr lang="en" sz="1800">
                <a:solidFill>
                  <a:srgbClr val="CC0000"/>
                </a:solidFill>
                <a:latin typeface="Roboto Mono"/>
                <a:ea typeface="Roboto Mono"/>
                <a:cs typeface="Roboto Mono"/>
                <a:sym typeface="Roboto Mono"/>
              </a:rPr>
              <a:t>RollingUpdate</a:t>
            </a:r>
            <a:r>
              <a:rPr lang="en" sz="1800"/>
              <a:t>. </a:t>
            </a:r>
            <a:endParaRPr sz="1800"/>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Recreate: </a:t>
            </a:r>
            <a:r>
              <a:rPr lang="en" sz="1800"/>
              <a:t>All existing Pods are killed before the new ones are created.</a:t>
            </a:r>
            <a:endParaRPr sz="1800">
              <a:solidFill>
                <a:srgbClr val="CC0000"/>
              </a:solidFill>
              <a:latin typeface="Roboto Mono"/>
              <a:ea typeface="Roboto Mono"/>
              <a:cs typeface="Roboto Mono"/>
              <a:sym typeface="Roboto Mono"/>
            </a:endParaRPr>
          </a:p>
          <a:p>
            <a:pPr marL="914400" lvl="1" indent="-342900" algn="l" rtl="0">
              <a:spcBef>
                <a:spcPts val="1000"/>
              </a:spcBef>
              <a:spcAft>
                <a:spcPts val="1000"/>
              </a:spcAft>
              <a:buSzPts val="1800"/>
              <a:buChar char="○"/>
            </a:pPr>
            <a:r>
              <a:rPr lang="en" sz="1800">
                <a:solidFill>
                  <a:srgbClr val="CC0000"/>
                </a:solidFill>
                <a:latin typeface="Roboto Mono"/>
                <a:ea typeface="Roboto Mono"/>
                <a:cs typeface="Roboto Mono"/>
                <a:sym typeface="Roboto Mono"/>
              </a:rPr>
              <a:t>RollingUpdate: </a:t>
            </a:r>
            <a:r>
              <a:rPr lang="en" sz="1800"/>
              <a:t>Cycles through updating the Pods according to the parameters: </a:t>
            </a:r>
            <a:r>
              <a:rPr lang="en" sz="1800">
                <a:solidFill>
                  <a:srgbClr val="1155CC"/>
                </a:solidFill>
                <a:latin typeface="Roboto Mono"/>
                <a:ea typeface="Roboto Mono"/>
                <a:cs typeface="Roboto Mono"/>
                <a:sym typeface="Roboto Mono"/>
              </a:rPr>
              <a:t>maxSurge</a:t>
            </a:r>
            <a:r>
              <a:rPr lang="en" sz="1800"/>
              <a:t> and </a:t>
            </a:r>
            <a:r>
              <a:rPr lang="en" sz="1800">
                <a:solidFill>
                  <a:srgbClr val="1155CC"/>
                </a:solidFill>
                <a:latin typeface="Roboto Mono"/>
                <a:ea typeface="Roboto Mono"/>
                <a:cs typeface="Roboto Mono"/>
                <a:sym typeface="Roboto Mono"/>
              </a:rPr>
              <a:t>maxUnavailable</a:t>
            </a:r>
            <a:r>
              <a:rPr lang="en" sz="1800"/>
              <a:t>.</a:t>
            </a:r>
            <a:endParaRPr sz="1800"/>
          </a:p>
        </p:txBody>
      </p:sp>
      <p:sp>
        <p:nvSpPr>
          <p:cNvPr id="744" name="Google Shape;744;p107"/>
          <p:cNvSpPr txBox="1">
            <a:spLocks noGrp="1"/>
          </p:cNvSpPr>
          <p:nvPr>
            <p:ph type="body" idx="1"/>
          </p:nvPr>
        </p:nvSpPr>
        <p:spPr>
          <a:xfrm>
            <a:off x="6014750" y="1288125"/>
            <a:ext cx="26721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apps/v1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Deployment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deploy-example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replicas: </a:t>
            </a:r>
            <a:r>
              <a:rPr lang="en" sz="1200">
                <a:solidFill>
                  <a:srgbClr val="CC0000"/>
                </a:solidFill>
                <a:latin typeface="Roboto Mono"/>
                <a:ea typeface="Roboto Mono"/>
                <a:cs typeface="Roboto Mono"/>
                <a:sym typeface="Roboto Mono"/>
              </a:rPr>
              <a:t>3</a:t>
            </a:r>
            <a:br>
              <a:rPr lang="en" sz="1200">
                <a:solidFill>
                  <a:srgbClr val="CC0000"/>
                </a:solidFill>
                <a:latin typeface="Roboto Mono"/>
                <a:ea typeface="Roboto Mono"/>
                <a:cs typeface="Roboto Mono"/>
                <a:sym typeface="Roboto Mono"/>
              </a:rPr>
            </a:b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revisionHistoryLimit:</a:t>
            </a:r>
            <a:r>
              <a:rPr lang="en" sz="1200">
                <a:solidFill>
                  <a:srgbClr val="CC0000"/>
                </a:solidFill>
                <a:latin typeface="Roboto Mono"/>
                <a:ea typeface="Roboto Mono"/>
                <a:cs typeface="Roboto Mono"/>
                <a:sym typeface="Roboto Mono"/>
              </a:rPr>
              <a:t> 3</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matchLabels: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nginx</a:t>
            </a:r>
            <a:br>
              <a:rPr lang="en" sz="1200">
                <a:solidFill>
                  <a:srgbClr val="1155CC"/>
                </a:solidFill>
                <a:latin typeface="Roboto Mono"/>
                <a:ea typeface="Roboto Mono"/>
                <a:cs typeface="Roboto Mono"/>
                <a:sym typeface="Roboto Mono"/>
              </a:rPr>
            </a:br>
            <a:r>
              <a:rPr lang="en" sz="1200">
                <a:solidFill>
                  <a:srgbClr val="1155CC"/>
                </a:solidFill>
                <a:latin typeface="Roboto Mono"/>
                <a:ea typeface="Roboto Mono"/>
                <a:cs typeface="Roboto Mono"/>
                <a:sym typeface="Roboto Mono"/>
              </a:rPr>
              <a:t>      env: </a:t>
            </a:r>
            <a:r>
              <a:rPr lang="en" sz="1200">
                <a:solidFill>
                  <a:srgbClr val="CC0000"/>
                </a:solidFill>
                <a:latin typeface="Roboto Mono"/>
                <a:ea typeface="Roboto Mono"/>
                <a:cs typeface="Roboto Mono"/>
                <a:sym typeface="Roboto Mono"/>
              </a:rPr>
              <a:t>prod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strategy:</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type: </a:t>
            </a:r>
            <a:r>
              <a:rPr lang="en" sz="1200">
                <a:solidFill>
                  <a:srgbClr val="CC0000"/>
                </a:solidFill>
                <a:latin typeface="Roboto Mono"/>
                <a:ea typeface="Roboto Mono"/>
                <a:cs typeface="Roboto Mono"/>
                <a:sym typeface="Roboto Mono"/>
              </a:rPr>
              <a:t>RollingUpdate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rollingUpdate: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maxSurge: </a:t>
            </a:r>
            <a:r>
              <a:rPr lang="en" sz="1200">
                <a:solidFill>
                  <a:srgbClr val="CC0000"/>
                </a:solidFill>
                <a:latin typeface="Roboto Mono"/>
                <a:ea typeface="Roboto Mono"/>
                <a:cs typeface="Roboto Mono"/>
                <a:sym typeface="Roboto Mono"/>
              </a:rPr>
              <a:t>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maxUnavailable: </a:t>
            </a:r>
            <a:r>
              <a:rPr lang="en" sz="1200">
                <a:solidFill>
                  <a:srgbClr val="CC0000"/>
                </a:solidFill>
                <a:latin typeface="Roboto Mono"/>
                <a:ea typeface="Roboto Mono"/>
                <a:cs typeface="Roboto Mono"/>
                <a:sym typeface="Roboto Mono"/>
              </a:rPr>
              <a:t>0</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template: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6AA84F"/>
                </a:solidFill>
                <a:latin typeface="Roboto Mono"/>
                <a:ea typeface="Roboto Mono"/>
                <a:cs typeface="Roboto Mono"/>
                <a:sym typeface="Roboto Mono"/>
              </a:rPr>
              <a:t>    </a:t>
            </a:r>
            <a:r>
              <a:rPr lang="en" sz="1200">
                <a:solidFill>
                  <a:srgbClr val="38761D"/>
                </a:solidFill>
                <a:latin typeface="Roboto Mono"/>
                <a:ea typeface="Roboto Mono"/>
                <a:cs typeface="Roboto Mono"/>
                <a:sym typeface="Roboto Mono"/>
              </a:rPr>
              <a:t>&lt;pod template&gt;</a:t>
            </a:r>
            <a:endParaRPr sz="1200">
              <a:solidFill>
                <a:srgbClr val="38761D"/>
              </a:solidFill>
              <a:latin typeface="Roboto Mono"/>
              <a:ea typeface="Roboto Mono"/>
              <a:cs typeface="Roboto Mono"/>
              <a:sym typeface="Roboto Mono"/>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108"/>
          <p:cNvPicPr preferRelativeResize="0"/>
          <p:nvPr/>
        </p:nvPicPr>
        <p:blipFill>
          <a:blip r:embed="rId3">
            <a:alphaModFix/>
          </a:blip>
          <a:stretch>
            <a:fillRect/>
          </a:stretch>
        </p:blipFill>
        <p:spPr>
          <a:xfrm>
            <a:off x="2851133" y="1786650"/>
            <a:ext cx="5502753" cy="2689426"/>
          </a:xfrm>
          <a:prstGeom prst="rect">
            <a:avLst/>
          </a:prstGeom>
          <a:noFill/>
          <a:ln>
            <a:noFill/>
          </a:ln>
        </p:spPr>
      </p:pic>
      <p:sp>
        <p:nvSpPr>
          <p:cNvPr id="750" name="Google Shape;750;p108"/>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RollingUpdate Deployment </a:t>
            </a:r>
            <a:endParaRPr/>
          </a:p>
        </p:txBody>
      </p:sp>
      <p:sp>
        <p:nvSpPr>
          <p:cNvPr id="751" name="Google Shape;751;p108"/>
          <p:cNvSpPr txBox="1">
            <a:spLocks noGrp="1"/>
          </p:cNvSpPr>
          <p:nvPr>
            <p:ph type="body" idx="4294967295"/>
          </p:nvPr>
        </p:nvSpPr>
        <p:spPr>
          <a:xfrm>
            <a:off x="457200" y="4073050"/>
            <a:ext cx="3904200" cy="823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mydep-6766777fff-sjxhf   1/1       Running   0          5h</a:t>
            </a:r>
            <a:endParaRPr sz="800">
              <a:solidFill>
                <a:srgbClr val="783F04"/>
              </a:solidFill>
              <a:latin typeface="Roboto Mono"/>
              <a:ea typeface="Roboto Mono"/>
              <a:cs typeface="Roboto Mono"/>
              <a:sym typeface="Roboto Mono"/>
            </a:endParaRPr>
          </a:p>
        </p:txBody>
      </p:sp>
      <p:sp>
        <p:nvSpPr>
          <p:cNvPr id="752" name="Google Shape;752;p108"/>
          <p:cNvSpPr txBox="1">
            <a:spLocks noGrp="1"/>
          </p:cNvSpPr>
          <p:nvPr>
            <p:ph type="body" idx="4294967295"/>
          </p:nvPr>
        </p:nvSpPr>
        <p:spPr>
          <a:xfrm>
            <a:off x="457200" y="3396875"/>
            <a:ext cx="3904200" cy="542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DESIRED   CURRENT   READY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            3         3         3         5h</a:t>
            </a:r>
            <a:endParaRPr sz="800">
              <a:solidFill>
                <a:srgbClr val="783F04"/>
              </a:solidFill>
              <a:latin typeface="Roboto Mono"/>
              <a:ea typeface="Roboto Mono"/>
              <a:cs typeface="Roboto Mono"/>
              <a:sym typeface="Roboto Mono"/>
            </a:endParaRPr>
          </a:p>
        </p:txBody>
      </p:sp>
      <p:sp>
        <p:nvSpPr>
          <p:cNvPr id="753" name="Google Shape;753;p108"/>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Updating pod template generates a new </a:t>
            </a:r>
            <a:r>
              <a:rPr lang="en" sz="1800" b="1">
                <a:solidFill>
                  <a:schemeClr val="dk1"/>
                </a:solidFill>
              </a:rPr>
              <a:t>ReplicaSet</a:t>
            </a:r>
            <a:r>
              <a:rPr lang="en" sz="1800">
                <a:solidFill>
                  <a:schemeClr val="dk1"/>
                </a:solidFill>
              </a:rPr>
              <a:t> revision.</a:t>
            </a:r>
            <a:endParaRPr sz="1800"/>
          </a:p>
        </p:txBody>
      </p:sp>
      <p:sp>
        <p:nvSpPr>
          <p:cNvPr id="754" name="Google Shape;754;p108"/>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a:solidFill>
                  <a:srgbClr val="783F04"/>
                </a:solidFill>
                <a:latin typeface="Roboto Mono"/>
                <a:ea typeface="Roboto Mono"/>
                <a:cs typeface="Roboto Mono"/>
                <a:sym typeface="Roboto Mono"/>
              </a:rPr>
              <a:t>54f7ff7d6d</a:t>
            </a:r>
            <a:endParaRPr>
              <a:solidFill>
                <a:srgbClr val="783F04"/>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17069</Words>
  <Application>Microsoft Macintosh PowerPoint</Application>
  <PresentationFormat>On-screen Show (16:9)</PresentationFormat>
  <Paragraphs>2758</Paragraphs>
  <Slides>182</Slides>
  <Notes>182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182</vt:i4>
      </vt:variant>
    </vt:vector>
  </HeadingPairs>
  <TitlesOfParts>
    <vt:vector size="186" baseType="lpstr">
      <vt:lpstr>Roboto</vt:lpstr>
      <vt:lpstr>Arial</vt:lpstr>
      <vt:lpstr>Roboto Mono</vt:lpstr>
      <vt:lpstr>Biz</vt:lpstr>
      <vt:lpstr>Kubernetes </vt:lpstr>
      <vt:lpstr>Before We Begin</vt:lpstr>
      <vt:lpstr>Before We Begin</vt:lpstr>
      <vt:lpstr>Kubernetes </vt:lpstr>
      <vt:lpstr>$ whoami - Bob</vt:lpstr>
      <vt:lpstr>$ whoami - Jeff</vt:lpstr>
      <vt:lpstr>Project Overview</vt:lpstr>
      <vt:lpstr>What Does “Kubernetes” Mean?</vt:lpstr>
      <vt:lpstr>What is Kubernetes?</vt:lpstr>
      <vt:lpstr>What Does Kubernetes do?</vt:lpstr>
      <vt:lpstr>Decouples Infrastructure and Scaling</vt:lpstr>
      <vt:lpstr>Self Healing</vt:lpstr>
      <vt:lpstr>What can Kubernetes REALLY do?</vt:lpstr>
      <vt:lpstr>Most Importantly...</vt:lpstr>
      <vt:lpstr>Who “Manages” Kubernetes?</vt:lpstr>
      <vt:lpstr>Project Stats</vt:lpstr>
      <vt:lpstr>Project Stats</vt:lpstr>
      <vt:lpstr>A Couple  Key Concepts...</vt:lpstr>
      <vt:lpstr>Pods</vt:lpstr>
      <vt:lpstr>Pods</vt:lpstr>
      <vt:lpstr>Services</vt:lpstr>
      <vt:lpstr>Services</vt:lpstr>
      <vt:lpstr>Architecture Overview</vt:lpstr>
      <vt:lpstr>PowerPoint Presentation</vt:lpstr>
      <vt:lpstr>Control Plane Components</vt:lpstr>
      <vt:lpstr>Control Plane Components</vt:lpstr>
      <vt:lpstr>kube-apiserver</vt:lpstr>
      <vt:lpstr>etcd</vt:lpstr>
      <vt:lpstr>etcd</vt:lpstr>
      <vt:lpstr>kube-controller-manager</vt:lpstr>
      <vt:lpstr>kube-scheduler</vt:lpstr>
      <vt:lpstr>Node Components</vt:lpstr>
      <vt:lpstr>Node Components</vt:lpstr>
      <vt:lpstr>kubelet</vt:lpstr>
      <vt:lpstr>kube-proxy</vt:lpstr>
      <vt:lpstr>Container Runtime Engine</vt:lpstr>
      <vt:lpstr>PowerPoint Presentation</vt:lpstr>
      <vt:lpstr>Optional Services</vt:lpstr>
      <vt:lpstr>cloud-controller-manager</vt:lpstr>
      <vt:lpstr>Cluster DNS</vt:lpstr>
      <vt:lpstr>Kube Dashboard</vt:lpstr>
      <vt:lpstr>Heapster / Metrics API Server</vt:lpstr>
      <vt:lpstr>Networking</vt:lpstr>
      <vt:lpstr>Kubernetes Networking</vt:lpstr>
      <vt:lpstr>Container Network Interface (CNI)</vt:lpstr>
      <vt:lpstr>CNI Overview</vt:lpstr>
      <vt:lpstr>CNI Overview  </vt:lpstr>
      <vt:lpstr>CNI Plugins</vt:lpstr>
      <vt:lpstr>Fundamental Networking Rules</vt:lpstr>
      <vt:lpstr>Fundamentals Applied </vt:lpstr>
      <vt:lpstr>Fundamentals Applied </vt:lpstr>
      <vt:lpstr>Concepts and Resources</vt:lpstr>
      <vt:lpstr>The API  and  Object Model</vt:lpstr>
      <vt:lpstr>API Overview</vt:lpstr>
      <vt:lpstr>API Groups</vt:lpstr>
      <vt:lpstr>API Versioning</vt:lpstr>
      <vt:lpstr>Object Model</vt:lpstr>
      <vt:lpstr>Object Model Requirements</vt:lpstr>
      <vt:lpstr>Object Expression - YAML</vt:lpstr>
      <vt:lpstr>Object Expression - YAML</vt:lpstr>
      <vt:lpstr>Object Expression - YAML</vt:lpstr>
      <vt:lpstr>YAML vs JSON</vt:lpstr>
      <vt:lpstr>Object Model - Workloads</vt:lpstr>
      <vt:lpstr>Workload Object Example</vt:lpstr>
      <vt:lpstr>Using the API</vt:lpstr>
      <vt:lpstr>Core Objects</vt:lpstr>
      <vt:lpstr>Core Concepts</vt:lpstr>
      <vt:lpstr>Namespaces</vt:lpstr>
      <vt:lpstr>Default Namespaces</vt:lpstr>
      <vt:lpstr>Pod</vt:lpstr>
      <vt:lpstr>Pod Examples</vt:lpstr>
      <vt:lpstr>Key Pod Container Attributes</vt:lpstr>
      <vt:lpstr>Labels</vt:lpstr>
      <vt:lpstr>Label Example</vt:lpstr>
      <vt:lpstr>Selectors</vt:lpstr>
      <vt:lpstr>Selector Example</vt:lpstr>
      <vt:lpstr>Selector Types</vt:lpstr>
      <vt:lpstr>Services</vt:lpstr>
      <vt:lpstr>Services</vt:lpstr>
      <vt:lpstr>Service Types</vt:lpstr>
      <vt:lpstr>ClusterIP Service</vt:lpstr>
      <vt:lpstr>Cluster IP Service </vt:lpstr>
      <vt:lpstr>NodePort Service</vt:lpstr>
      <vt:lpstr>NodePort Service</vt:lpstr>
      <vt:lpstr>LoadBalancer Service</vt:lpstr>
      <vt:lpstr>LoadBalancer Service</vt:lpstr>
      <vt:lpstr>ExternalName Service</vt:lpstr>
      <vt:lpstr>Exploring  the Core</vt:lpstr>
      <vt:lpstr>Exploring  the Core</vt:lpstr>
      <vt:lpstr>Workloads</vt:lpstr>
      <vt:lpstr>Using Workloads</vt:lpstr>
      <vt:lpstr>Workloads</vt:lpstr>
      <vt:lpstr>Pod Template</vt:lpstr>
      <vt:lpstr>ReplicaSet</vt:lpstr>
      <vt:lpstr>ReplicaSet</vt:lpstr>
      <vt:lpstr>ReplicaSet</vt:lpstr>
      <vt:lpstr>Deployment</vt:lpstr>
      <vt:lpstr>Deployment</vt:lpstr>
      <vt:lpstr>RollingUpdate Deployment </vt:lpstr>
      <vt:lpstr>RollingUpdate Deployment </vt:lpstr>
      <vt:lpstr>RollingUpdate Deployment  </vt:lpstr>
      <vt:lpstr>RollingUpdate Deployment </vt:lpstr>
      <vt:lpstr>RollingUpdate Deployment </vt:lpstr>
      <vt:lpstr>RollingUpdate Deployment </vt:lpstr>
      <vt:lpstr>DaemonSet</vt:lpstr>
      <vt:lpstr>DaemonSet</vt:lpstr>
      <vt:lpstr>DaemonSet</vt:lpstr>
      <vt:lpstr>DaemonSet</vt:lpstr>
      <vt:lpstr>DaemonSet</vt:lpstr>
      <vt:lpstr>StatefulSet</vt:lpstr>
      <vt:lpstr>StatefulSet</vt:lpstr>
      <vt:lpstr>StatefulSet</vt:lpstr>
      <vt:lpstr>StatefulSet</vt:lpstr>
      <vt:lpstr>Headless Service</vt:lpstr>
      <vt:lpstr>Headless Service</vt:lpstr>
      <vt:lpstr>Headless Service</vt:lpstr>
      <vt:lpstr>StatefulSet</vt:lpstr>
      <vt:lpstr>StatefulSet</vt:lpstr>
      <vt:lpstr>VolumeClaimTemplate</vt:lpstr>
      <vt:lpstr>Job</vt:lpstr>
      <vt:lpstr>Job</vt:lpstr>
      <vt:lpstr>Job</vt:lpstr>
      <vt:lpstr>CronJob</vt:lpstr>
      <vt:lpstr>CronJob</vt:lpstr>
      <vt:lpstr>CronJob</vt:lpstr>
      <vt:lpstr>Using Workloads</vt:lpstr>
      <vt:lpstr>Storage</vt:lpstr>
      <vt:lpstr>Storage</vt:lpstr>
      <vt:lpstr>Volumes</vt:lpstr>
      <vt:lpstr>Volume Types</vt:lpstr>
      <vt:lpstr>Volumes</vt:lpstr>
      <vt:lpstr>Volumes</vt:lpstr>
      <vt:lpstr>Volumes</vt:lpstr>
      <vt:lpstr>Persistent Volumes</vt:lpstr>
      <vt:lpstr>PersistentVolumeClaims</vt:lpstr>
      <vt:lpstr>Persistent Volumes and Claims</vt:lpstr>
      <vt:lpstr>PersistentVolume</vt:lpstr>
      <vt:lpstr>PersistentVolume</vt:lpstr>
      <vt:lpstr>PersistentVolumeClaim</vt:lpstr>
      <vt:lpstr>PVs and PVCs with Selectors</vt:lpstr>
      <vt:lpstr>PVs and PVCs with Selectors</vt:lpstr>
      <vt:lpstr>PV Phases</vt:lpstr>
      <vt:lpstr>StorageClass</vt:lpstr>
      <vt:lpstr>StorageClass</vt:lpstr>
      <vt:lpstr>StorageClass</vt:lpstr>
      <vt:lpstr>Available StorageClasses</vt:lpstr>
      <vt:lpstr>Working with Volumes</vt:lpstr>
      <vt:lpstr>Configuration</vt:lpstr>
      <vt:lpstr>Configuration</vt:lpstr>
      <vt:lpstr>ConfigMap</vt:lpstr>
      <vt:lpstr>ConfigMap </vt:lpstr>
      <vt:lpstr>ConfigMap Example </vt:lpstr>
      <vt:lpstr>ConfigMap Example </vt:lpstr>
      <vt:lpstr>ConfigMap Example </vt:lpstr>
      <vt:lpstr>ConfigMap Example </vt:lpstr>
      <vt:lpstr>Secret</vt:lpstr>
      <vt:lpstr>Secret</vt:lpstr>
      <vt:lpstr>Secret Example </vt:lpstr>
      <vt:lpstr>Secret Example </vt:lpstr>
      <vt:lpstr>Secret Example </vt:lpstr>
      <vt:lpstr>Secret Example </vt:lpstr>
      <vt:lpstr>Injecting as Environment Variable</vt:lpstr>
      <vt:lpstr>Injecting as Environment Variable</vt:lpstr>
      <vt:lpstr>Injecting in a Command</vt:lpstr>
      <vt:lpstr>Injecting in a Command</vt:lpstr>
      <vt:lpstr>Injecting as a Volume</vt:lpstr>
      <vt:lpstr>Injecting as a Volume</vt:lpstr>
      <vt:lpstr>Using ConfigMaps and Secrets</vt:lpstr>
      <vt:lpstr>Putting it all Together</vt:lpstr>
      <vt:lpstr>Where to go From Here</vt:lpstr>
      <vt:lpstr>kubernetes.io</vt:lpstr>
      <vt:lpstr>Slack</vt:lpstr>
      <vt:lpstr>Other Communities</vt:lpstr>
      <vt:lpstr>Meetups</vt:lpstr>
      <vt:lpstr>Conventions</vt:lpstr>
      <vt:lpstr>GitHub</vt:lpstr>
      <vt:lpstr>SIGs</vt:lpstr>
      <vt:lpstr>SIG List</vt:lpstr>
      <vt:lpstr>Working Groups</vt:lpstr>
      <vt:lpstr>WG List</vt:lpstr>
      <vt:lpstr>Links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dc:title>
  <cp:lastModifiedBy>Sai Kumar Jayanti</cp:lastModifiedBy>
  <cp:revision>1</cp:revision>
  <dcterms:modified xsi:type="dcterms:W3CDTF">2020-02-13T15:03:40Z</dcterms:modified>
</cp:coreProperties>
</file>